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31"/>
  </p:notesMasterIdLst>
  <p:sldIdLst>
    <p:sldId id="268" r:id="rId5"/>
    <p:sldId id="257" r:id="rId6"/>
    <p:sldId id="261" r:id="rId7"/>
    <p:sldId id="271" r:id="rId8"/>
    <p:sldId id="272" r:id="rId9"/>
    <p:sldId id="274" r:id="rId10"/>
    <p:sldId id="299" r:id="rId11"/>
    <p:sldId id="277" r:id="rId12"/>
    <p:sldId id="300" r:id="rId13"/>
    <p:sldId id="297" r:id="rId14"/>
    <p:sldId id="301" r:id="rId15"/>
    <p:sldId id="302" r:id="rId16"/>
    <p:sldId id="280" r:id="rId17"/>
    <p:sldId id="283" r:id="rId18"/>
    <p:sldId id="298" r:id="rId19"/>
    <p:sldId id="294" r:id="rId20"/>
    <p:sldId id="284" r:id="rId21"/>
    <p:sldId id="286" r:id="rId22"/>
    <p:sldId id="287" r:id="rId23"/>
    <p:sldId id="288" r:id="rId24"/>
    <p:sldId id="290" r:id="rId25"/>
    <p:sldId id="289" r:id="rId26"/>
    <p:sldId id="291" r:id="rId27"/>
    <p:sldId id="292" r:id="rId28"/>
    <p:sldId id="269" r:id="rId29"/>
    <p:sldId id="265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CCFF"/>
    <a:srgbClr val="570000"/>
    <a:srgbClr val="0000FF"/>
    <a:srgbClr val="00FF00"/>
    <a:srgbClr val="FF0000"/>
    <a:srgbClr val="000000"/>
    <a:srgbClr val="00CC00"/>
    <a:srgbClr val="DEE8BC"/>
    <a:srgbClr val="66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22" autoAdjust="0"/>
    <p:restoredTop sz="89076" autoAdjust="0"/>
  </p:normalViewPr>
  <p:slideViewPr>
    <p:cSldViewPr>
      <p:cViewPr varScale="1">
        <p:scale>
          <a:sx n="74" d="100"/>
          <a:sy n="74" d="100"/>
        </p:scale>
        <p:origin x="-4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253DC0-21A6-4829-93F7-8A9D05D70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028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799D8A-7FD9-4B4B-A6D0-C554CA419E1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FA0750-D6A2-4A79-A51F-5AEEA32EF9E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39850" y="912813"/>
            <a:ext cx="4178300" cy="3135312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2E18A9-5A97-5D4B-9196-1110BAE97962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F7830-2C3C-4DF5-BDB6-F01621E85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BA36A-870D-4032-BB53-23F3807F4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326A8-F2C7-4ED0-8037-A8EFD6EC8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B3ED6-B3EF-456E-A3AE-4F42972D5D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0C1A2-8633-4270-B8E0-260ACD6100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D564E-D9DD-4DA5-A943-A4842C219E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7DE60-59A9-46D0-B5CE-FD8BFDFCC2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15ACE-C04C-43B1-9999-738F83EC0E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951F9-1EDA-487B-A319-43640F6DFA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45B0D-5006-4344-94EE-397663A86C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AFC02-278D-4A32-BF03-7947D577C3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D18D1-1F84-444B-8B1E-0720D3175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947A6-0ED0-40BC-B8B8-DCD60D1301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00055-291A-4095-8C04-280D16AF0A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D1D56-B32B-4403-9B11-E0B14AB995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EAC3-5F9E-4291-B8EF-A9DB01161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2013-2-3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D9AB-D6E4-42BE-ACFB-E401023A591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EAC3-5F9E-4291-B8EF-A9DB01161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2013-2-3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D9AB-D6E4-42BE-ACFB-E401023A591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EAC3-5F9E-4291-B8EF-A9DB01161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2013-2-3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D9AB-D6E4-42BE-ACFB-E401023A591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EAC3-5F9E-4291-B8EF-A9DB01161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2013-2-3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D9AB-D6E4-42BE-ACFB-E401023A591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EAC3-5F9E-4291-B8EF-A9DB01161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2013-2-3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D9AB-D6E4-42BE-ACFB-E401023A591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EAC3-5F9E-4291-B8EF-A9DB01161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2013-2-3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D9AB-D6E4-42BE-ACFB-E401023A591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EAC3-5F9E-4291-B8EF-A9DB01161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2013-2-3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D9AB-D6E4-42BE-ACFB-E401023A591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8463A-8C9E-4E9F-B340-8070205BD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EAC3-5F9E-4291-B8EF-A9DB01161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2013-2-3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D9AB-D6E4-42BE-ACFB-E401023A591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EAC3-5F9E-4291-B8EF-A9DB01161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2013-2-3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D9AB-D6E4-42BE-ACFB-E401023A591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EAC3-5F9E-4291-B8EF-A9DB01161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2013-2-3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D9AB-D6E4-42BE-ACFB-E401023A591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EAC3-5F9E-4291-B8EF-A9DB01161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2013-2-3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0D9AB-D6E4-42BE-ACFB-E401023A591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EFF26-4CF6-4632-996E-4218BC2105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863E4-7590-4553-9BFF-0AEE8AEC50D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CBC54-EAD6-43EB-87C6-1F6AA6871BD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75EE8-1F72-465C-85B7-45140DD19D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B129B-EF9D-48F5-A59F-440B2D4BD1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A32E0-AA3A-4013-99BC-1BD418EC95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2863E-C07A-4AE1-BDF1-EF1F2E9DE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317ED-9524-44D7-B4D9-111C1DCECD8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A2685-DBFF-4809-B621-B5E44E9C401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10046-7A40-4C91-940F-B727D37C5ED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F3945-EEAD-4936-B4E7-673AE981702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2BC62-5A4F-4A00-B34D-212903345C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38100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2A310-6663-4ED1-AA73-C681E09F052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76200"/>
            <a:ext cx="77724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90C1B-4174-4DAD-8C24-D50AF5D04F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38100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38100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8100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33800"/>
            <a:ext cx="38100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510F9-CD20-415C-9E00-031FBD27CE3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FDC9F-6923-4C8E-8016-C6C347621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43A3A-423F-4AEA-9A76-DD306252C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69883-33CE-4900-971F-3F8867304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7F7AB-F72F-4477-8733-E112946E3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E2ADA-963C-4BCC-BF5E-8C6974342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8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F2AB1F9-3D49-4777-9E67-2CCB36B12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8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3A9D5F0-9768-4105-A97A-C621AFD0D0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8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C60EAC3-5F9E-4291-B8EF-A9DB01161B4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2013-2-3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2F0D9AB-D6E4-42BE-ACFB-E401023A591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8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12738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0CB59C1-E9CC-4C01-AF85-7D53D238113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png"/><Relationship Id="rId18" Type="http://schemas.openxmlformats.org/officeDocument/2006/relationships/image" Target="../media/image40.jpeg"/><Relationship Id="rId26" Type="http://schemas.openxmlformats.org/officeDocument/2006/relationships/image" Target="../media/image48.pn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38.png"/><Relationship Id="rId20" Type="http://schemas.openxmlformats.org/officeDocument/2006/relationships/image" Target="../media/image42.jpeg"/><Relationship Id="rId29" Type="http://schemas.openxmlformats.org/officeDocument/2006/relationships/image" Target="../media/image51.png"/><Relationship Id="rId1" Type="http://schemas.openxmlformats.org/officeDocument/2006/relationships/tags" Target="../tags/tag1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24" Type="http://schemas.openxmlformats.org/officeDocument/2006/relationships/image" Target="../media/image46.jpeg"/><Relationship Id="rId5" Type="http://schemas.openxmlformats.org/officeDocument/2006/relationships/image" Target="../media/image27.jpeg"/><Relationship Id="rId15" Type="http://schemas.openxmlformats.org/officeDocument/2006/relationships/image" Target="../media/image37.png"/><Relationship Id="rId23" Type="http://schemas.openxmlformats.org/officeDocument/2006/relationships/image" Target="../media/image45.jpeg"/><Relationship Id="rId28" Type="http://schemas.openxmlformats.org/officeDocument/2006/relationships/image" Target="../media/image50.png"/><Relationship Id="rId10" Type="http://schemas.openxmlformats.org/officeDocument/2006/relationships/image" Target="../media/image32.jpeg"/><Relationship Id="rId19" Type="http://schemas.openxmlformats.org/officeDocument/2006/relationships/image" Target="../media/image41.jpe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9.jpeg"/><Relationship Id="rId30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5.pn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55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7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jpe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7.jpeg"/><Relationship Id="rId18" Type="http://schemas.openxmlformats.org/officeDocument/2006/relationships/image" Target="../media/image91.png"/><Relationship Id="rId26" Type="http://schemas.openxmlformats.org/officeDocument/2006/relationships/image" Target="../media/image96.png"/><Relationship Id="rId39" Type="http://schemas.openxmlformats.org/officeDocument/2006/relationships/image" Target="../media/image108.gif"/><Relationship Id="rId3" Type="http://schemas.openxmlformats.org/officeDocument/2006/relationships/image" Target="../media/image77.jpeg"/><Relationship Id="rId21" Type="http://schemas.openxmlformats.org/officeDocument/2006/relationships/hyperlink" Target="http://www.healthjockey.com/images/uc-davis-logo.jpg" TargetMode="External"/><Relationship Id="rId34" Type="http://schemas.openxmlformats.org/officeDocument/2006/relationships/image" Target="../media/image103.jpeg"/><Relationship Id="rId42" Type="http://schemas.openxmlformats.org/officeDocument/2006/relationships/image" Target="../media/image111.jpeg"/><Relationship Id="rId47" Type="http://schemas.openxmlformats.org/officeDocument/2006/relationships/image" Target="../media/image116.png"/><Relationship Id="rId50" Type="http://schemas.openxmlformats.org/officeDocument/2006/relationships/image" Target="../media/image118.jpeg"/><Relationship Id="rId7" Type="http://schemas.openxmlformats.org/officeDocument/2006/relationships/image" Target="../media/image81.jpeg"/><Relationship Id="rId12" Type="http://schemas.openxmlformats.org/officeDocument/2006/relationships/image" Target="../media/image86.jpeg"/><Relationship Id="rId17" Type="http://schemas.openxmlformats.org/officeDocument/2006/relationships/hyperlink" Target="http://identity.ufl.edu/signatureSystem/UF_Signature.eps.zip" TargetMode="External"/><Relationship Id="rId25" Type="http://schemas.openxmlformats.org/officeDocument/2006/relationships/image" Target="../media/image95.jpeg"/><Relationship Id="rId33" Type="http://schemas.openxmlformats.org/officeDocument/2006/relationships/image" Target="../media/image102.jpeg"/><Relationship Id="rId38" Type="http://schemas.openxmlformats.org/officeDocument/2006/relationships/image" Target="../media/image107.jpeg"/><Relationship Id="rId46" Type="http://schemas.openxmlformats.org/officeDocument/2006/relationships/image" Target="../media/image115.gi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90.png"/><Relationship Id="rId20" Type="http://schemas.openxmlformats.org/officeDocument/2006/relationships/image" Target="../media/image92.jpeg"/><Relationship Id="rId29" Type="http://schemas.openxmlformats.org/officeDocument/2006/relationships/image" Target="../media/image98.png"/><Relationship Id="rId41" Type="http://schemas.openxmlformats.org/officeDocument/2006/relationships/image" Target="../media/image11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0.jpeg"/><Relationship Id="rId11" Type="http://schemas.openxmlformats.org/officeDocument/2006/relationships/image" Target="../media/image85.jpeg"/><Relationship Id="rId24" Type="http://schemas.openxmlformats.org/officeDocument/2006/relationships/hyperlink" Target="http://www.meistermedia.com/" TargetMode="External"/><Relationship Id="rId32" Type="http://schemas.openxmlformats.org/officeDocument/2006/relationships/image" Target="../media/image101.jpeg"/><Relationship Id="rId37" Type="http://schemas.openxmlformats.org/officeDocument/2006/relationships/image" Target="../media/image106.jpeg"/><Relationship Id="rId40" Type="http://schemas.openxmlformats.org/officeDocument/2006/relationships/image" Target="../media/image109.png"/><Relationship Id="rId45" Type="http://schemas.openxmlformats.org/officeDocument/2006/relationships/image" Target="../media/image114.jpeg"/><Relationship Id="rId5" Type="http://schemas.openxmlformats.org/officeDocument/2006/relationships/image" Target="../media/image79.jpeg"/><Relationship Id="rId15" Type="http://schemas.openxmlformats.org/officeDocument/2006/relationships/image" Target="../media/image89.png"/><Relationship Id="rId23" Type="http://schemas.openxmlformats.org/officeDocument/2006/relationships/image" Target="../media/image94.jpeg"/><Relationship Id="rId28" Type="http://schemas.openxmlformats.org/officeDocument/2006/relationships/image" Target="../media/image97.png"/><Relationship Id="rId36" Type="http://schemas.openxmlformats.org/officeDocument/2006/relationships/image" Target="../media/image105.jpeg"/><Relationship Id="rId49" Type="http://schemas.openxmlformats.org/officeDocument/2006/relationships/image" Target="../media/image5.png"/><Relationship Id="rId10" Type="http://schemas.openxmlformats.org/officeDocument/2006/relationships/image" Target="../media/image84.jpeg"/><Relationship Id="rId19" Type="http://schemas.openxmlformats.org/officeDocument/2006/relationships/hyperlink" Target="http://www1.psych.purdue.edu/~gfrancis/Classes/PSY200/PurdueLogo.jpeg" TargetMode="External"/><Relationship Id="rId31" Type="http://schemas.openxmlformats.org/officeDocument/2006/relationships/image" Target="../media/image100.jpeg"/><Relationship Id="rId44" Type="http://schemas.openxmlformats.org/officeDocument/2006/relationships/image" Target="../media/image113.jpeg"/><Relationship Id="rId4" Type="http://schemas.openxmlformats.org/officeDocument/2006/relationships/image" Target="../media/image78.jpeg"/><Relationship Id="rId9" Type="http://schemas.openxmlformats.org/officeDocument/2006/relationships/image" Target="../media/image83.jpeg"/><Relationship Id="rId14" Type="http://schemas.openxmlformats.org/officeDocument/2006/relationships/image" Target="../media/image88.jpeg"/><Relationship Id="rId22" Type="http://schemas.openxmlformats.org/officeDocument/2006/relationships/image" Target="../media/image93.jpeg"/><Relationship Id="rId27" Type="http://schemas.openxmlformats.org/officeDocument/2006/relationships/hyperlink" Target="http://www.ist-world.org/default.aspx" TargetMode="External"/><Relationship Id="rId30" Type="http://schemas.openxmlformats.org/officeDocument/2006/relationships/image" Target="../media/image99.jpeg"/><Relationship Id="rId35" Type="http://schemas.openxmlformats.org/officeDocument/2006/relationships/image" Target="../media/image104.gif"/><Relationship Id="rId43" Type="http://schemas.openxmlformats.org/officeDocument/2006/relationships/image" Target="../media/image112.png"/><Relationship Id="rId48" Type="http://schemas.openxmlformats.org/officeDocument/2006/relationships/image" Target="../media/image117.jpeg"/><Relationship Id="rId8" Type="http://schemas.openxmlformats.org/officeDocument/2006/relationships/image" Target="../media/image8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0" Type="http://schemas.openxmlformats.org/officeDocument/2006/relationships/image" Target="../media/image3.png"/><Relationship Id="rId9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198" y="-9144"/>
            <a:ext cx="9171341" cy="68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6496" r="7930" b="56059"/>
          <a:stretch>
            <a:fillRect/>
          </a:stretch>
        </p:blipFill>
        <p:spPr bwMode="auto">
          <a:xfrm>
            <a:off x="0" y="308800"/>
            <a:ext cx="9144000" cy="312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289560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dirty="0" smtClean="0"/>
              <a:t>MARKER-ASSISTED BREEDING</a:t>
            </a:r>
            <a:br>
              <a:rPr lang="en-US" sz="4000" dirty="0" smtClean="0"/>
            </a:br>
            <a:r>
              <a:rPr lang="en-US" sz="4000" dirty="0" smtClean="0"/>
              <a:t> in APPLE, PEACH, &amp; CHERRY TARGETS VALUABLE</a:t>
            </a:r>
            <a:br>
              <a:rPr lang="en-US" sz="4000" dirty="0" smtClean="0"/>
            </a:br>
            <a:r>
              <a:rPr lang="en-US" sz="4000" dirty="0" smtClean="0"/>
              <a:t>FUNCTIONAL ALLELES</a:t>
            </a:r>
            <a:endParaRPr lang="en-US" sz="4000" dirty="0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62000" y="5473005"/>
            <a:ext cx="7620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Cameron Peace, Washington State University</a:t>
            </a:r>
          </a:p>
          <a:p>
            <a:pPr marL="573088" indent="-573088"/>
            <a:r>
              <a:rPr lang="en-US" sz="2000" dirty="0" smtClean="0">
                <a:solidFill>
                  <a:schemeClr val="bg1"/>
                </a:solidFill>
              </a:rPr>
              <a:t>with: </a:t>
            </a:r>
            <a:r>
              <a:rPr lang="en-US" sz="1900" dirty="0" smtClean="0">
                <a:solidFill>
                  <a:schemeClr val="bg1"/>
                </a:solidFill>
              </a:rPr>
              <a:t>Nahla Bassil, Michael Coe, Gennaro Fazio, Karina Gallardo, Ksenija Gasic, Jim Luby, Dorrie Main, Jim McFerson, Cholani Weebadde, Eric van de Weg, Chengyan Yue, &amp; Amy Iezzoni</a:t>
            </a:r>
            <a:endParaRPr lang="en-US" sz="1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4001" t="19123" r="62"/>
          <a:stretch>
            <a:fillRect/>
          </a:stretch>
        </p:blipFill>
        <p:spPr bwMode="auto">
          <a:xfrm>
            <a:off x="0" y="5909318"/>
            <a:ext cx="91440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0" y="5909316"/>
            <a:ext cx="9144000" cy="685800"/>
          </a:xfrm>
          <a:prstGeom prst="rect">
            <a:avLst/>
          </a:prstGeom>
          <a:gradFill>
            <a:gsLst>
              <a:gs pos="0">
                <a:srgbClr val="DEE8BC"/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752600" y="914400"/>
            <a:ext cx="7391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2575" indent="-282575" fontAlgn="auto">
              <a:spcBef>
                <a:spcPts val="2400"/>
              </a:spcBef>
              <a:spcAft>
                <a:spcPts val="0"/>
              </a:spcAft>
              <a:buFont typeface="+mj-lt"/>
              <a:buAutoNum type="arabicPeriod"/>
              <a:tabLst>
                <a:tab pos="2292350" algn="l"/>
              </a:tabLst>
            </a:pPr>
            <a:r>
              <a:rPr lang="en-US" sz="2800" dirty="0" smtClean="0">
                <a:solidFill>
                  <a:srgbClr val="570000"/>
                </a:solidFill>
                <a:latin typeface="Arial"/>
              </a:rPr>
              <a:t>Tool utility =	predictive power in germplasm</a:t>
            </a:r>
            <a:br>
              <a:rPr lang="en-US" sz="2800" dirty="0" smtClean="0">
                <a:solidFill>
                  <a:srgbClr val="570000"/>
                </a:solidFill>
                <a:latin typeface="Arial"/>
              </a:rPr>
            </a:br>
            <a:r>
              <a:rPr lang="en-US" sz="2800" dirty="0" smtClean="0">
                <a:solidFill>
                  <a:srgbClr val="570000"/>
                </a:solidFill>
                <a:latin typeface="Arial"/>
              </a:rPr>
              <a:t>	of a breeding program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570000"/>
                </a:solidFill>
                <a:latin typeface="Arial"/>
              </a:rPr>
              <a:t>Application in Breeding - Requirements</a:t>
            </a:r>
            <a:endParaRPr lang="en-US" sz="3600" b="1" dirty="0">
              <a:solidFill>
                <a:srgbClr val="570000"/>
              </a:solidFill>
              <a:latin typeface="Arial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752600" y="1981200"/>
            <a:ext cx="7391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2575" indent="-282575" fontAlgn="auto">
              <a:spcBef>
                <a:spcPts val="2400"/>
              </a:spcBef>
              <a:spcAft>
                <a:spcPts val="0"/>
              </a:spcAft>
              <a:buFont typeface="+mj-lt"/>
              <a:buAutoNum type="arabicPeriod" startAt="2"/>
              <a:tabLst>
                <a:tab pos="2292350" algn="l"/>
              </a:tabLst>
            </a:pPr>
            <a:r>
              <a:rPr lang="en-US" sz="2800" dirty="0" smtClean="0">
                <a:solidFill>
                  <a:srgbClr val="570000"/>
                </a:solidFill>
                <a:latin typeface="Arial"/>
              </a:rPr>
              <a:t>Tool itself =	assay (DNA markers) usable</a:t>
            </a:r>
            <a:br>
              <a:rPr lang="en-US" sz="2800" dirty="0" smtClean="0">
                <a:solidFill>
                  <a:srgbClr val="570000"/>
                </a:solidFill>
                <a:latin typeface="Arial"/>
              </a:rPr>
            </a:br>
            <a:r>
              <a:rPr lang="en-US" sz="2800" dirty="0" smtClean="0">
                <a:solidFill>
                  <a:srgbClr val="570000"/>
                </a:solidFill>
                <a:latin typeface="Arial"/>
              </a:rPr>
              <a:t>	by a breeding program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762000"/>
            <a:ext cx="83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502820" flipH="1">
            <a:off x="1253264" y="938590"/>
            <a:ext cx="586911" cy="5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27640">
            <a:off x="1057272" y="1913968"/>
            <a:ext cx="338475" cy="9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16991">
            <a:off x="-64521" y="984989"/>
            <a:ext cx="785813" cy="57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63326">
            <a:off x="156371" y="1886331"/>
            <a:ext cx="687386" cy="90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612005" y="5295363"/>
            <a:ext cx="2895600" cy="533400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0" y="3886200"/>
            <a:ext cx="838200" cy="533400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90800" y="3886200"/>
            <a:ext cx="1143000" cy="533400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810000" y="4724400"/>
            <a:ext cx="5029200" cy="533400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90600" y="4724400"/>
            <a:ext cx="2133600" cy="5334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0600" y="3886200"/>
            <a:ext cx="1524000" cy="5334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4001" t="19123" r="62"/>
          <a:stretch>
            <a:fillRect/>
          </a:stretch>
        </p:blipFill>
        <p:spPr bwMode="auto">
          <a:xfrm>
            <a:off x="0" y="5909318"/>
            <a:ext cx="91440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0" y="5909316"/>
            <a:ext cx="9144000" cy="685800"/>
          </a:xfrm>
          <a:prstGeom prst="rect">
            <a:avLst/>
          </a:prstGeom>
          <a:gradFill>
            <a:gsLst>
              <a:gs pos="0">
                <a:srgbClr val="DEE8BC"/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752600" y="914400"/>
            <a:ext cx="7391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2575" indent="-282575" fontAlgn="auto">
              <a:spcBef>
                <a:spcPts val="2400"/>
              </a:spcBef>
              <a:spcAft>
                <a:spcPts val="0"/>
              </a:spcAft>
              <a:buFont typeface="+mj-lt"/>
              <a:buAutoNum type="arabicPeriod"/>
              <a:tabLst>
                <a:tab pos="2292350" algn="l"/>
              </a:tabLst>
            </a:pPr>
            <a:r>
              <a:rPr lang="en-US" sz="2800" dirty="0" smtClean="0">
                <a:solidFill>
                  <a:srgbClr val="570000"/>
                </a:solidFill>
                <a:latin typeface="Arial"/>
              </a:rPr>
              <a:t>Tool utility =	predictive power in germplasm</a:t>
            </a:r>
            <a:br>
              <a:rPr lang="en-US" sz="2800" dirty="0" smtClean="0">
                <a:solidFill>
                  <a:srgbClr val="570000"/>
                </a:solidFill>
                <a:latin typeface="Arial"/>
              </a:rPr>
            </a:br>
            <a:r>
              <a:rPr lang="en-US" sz="2800" dirty="0" smtClean="0">
                <a:solidFill>
                  <a:srgbClr val="570000"/>
                </a:solidFill>
                <a:latin typeface="Arial"/>
              </a:rPr>
              <a:t>	of a breeding program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570000"/>
                </a:solidFill>
                <a:latin typeface="Arial"/>
              </a:rPr>
              <a:t>Application in Breeding - Requirements</a:t>
            </a:r>
            <a:endParaRPr lang="en-US" sz="3600" b="1" dirty="0">
              <a:solidFill>
                <a:srgbClr val="570000"/>
              </a:solidFill>
              <a:latin typeface="Arial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752600" y="1981200"/>
            <a:ext cx="7391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2575" indent="-282575" fontAlgn="auto">
              <a:spcBef>
                <a:spcPts val="2400"/>
              </a:spcBef>
              <a:spcAft>
                <a:spcPts val="0"/>
              </a:spcAft>
              <a:buFont typeface="+mj-lt"/>
              <a:buAutoNum type="arabicPeriod" startAt="2"/>
              <a:tabLst>
                <a:tab pos="2292350" algn="l"/>
              </a:tabLst>
            </a:pPr>
            <a:r>
              <a:rPr lang="en-US" sz="2800" dirty="0" smtClean="0">
                <a:solidFill>
                  <a:srgbClr val="570000"/>
                </a:solidFill>
                <a:latin typeface="Arial"/>
              </a:rPr>
              <a:t>Tool itself =	assay (DNA markers) usable</a:t>
            </a:r>
            <a:br>
              <a:rPr lang="en-US" sz="2800" dirty="0" smtClean="0">
                <a:solidFill>
                  <a:srgbClr val="570000"/>
                </a:solidFill>
                <a:latin typeface="Arial"/>
              </a:rPr>
            </a:br>
            <a:r>
              <a:rPr lang="en-US" sz="2800" dirty="0" smtClean="0">
                <a:solidFill>
                  <a:srgbClr val="570000"/>
                </a:solidFill>
                <a:latin typeface="Arial"/>
              </a:rPr>
              <a:t>	by a breeding program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57200" y="3276600"/>
            <a:ext cx="85344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3550" indent="-463550" fontAlgn="auto">
              <a:spcBef>
                <a:spcPts val="2400"/>
              </a:spcBef>
              <a:spcAft>
                <a:spcPts val="0"/>
              </a:spcAft>
              <a:tabLst>
                <a:tab pos="2511425" algn="l"/>
              </a:tabLst>
            </a:pPr>
            <a:r>
              <a:rPr lang="en-US" sz="3600" dirty="0" smtClean="0">
                <a:solidFill>
                  <a:srgbClr val="570000"/>
                </a:solidFill>
                <a:latin typeface="Arial"/>
                <a:sym typeface="Wingdings" pitchFamily="2" charset="2"/>
              </a:rPr>
              <a:t></a:t>
            </a:r>
            <a:r>
              <a:rPr lang="en-US" sz="2800" dirty="0" smtClean="0">
                <a:solidFill>
                  <a:srgbClr val="570000"/>
                </a:solidFill>
                <a:latin typeface="Arial"/>
                <a:sym typeface="Wingdings" pitchFamily="2" charset="2"/>
              </a:rPr>
              <a:t>ready-to-use</a:t>
            </a:r>
            <a:br>
              <a:rPr lang="en-US" sz="2800" dirty="0" smtClean="0">
                <a:solidFill>
                  <a:srgbClr val="570000"/>
                </a:solidFill>
                <a:latin typeface="Arial"/>
                <a:sym typeface="Wingdings" pitchFamily="2" charset="2"/>
              </a:rPr>
            </a:br>
            <a:r>
              <a:rPr lang="en-US" sz="3600" dirty="0" smtClean="0">
                <a:solidFill>
                  <a:srgbClr val="570000"/>
                </a:solidFill>
                <a:latin typeface="Arial"/>
                <a:sym typeface="Wingdings" pitchFamily="2" charset="2"/>
              </a:rPr>
              <a:t>marker-locus-trait associations</a:t>
            </a:r>
          </a:p>
          <a:p>
            <a:pPr marL="463550" indent="-463550" fontAlgn="auto">
              <a:spcBef>
                <a:spcPts val="2400"/>
              </a:spcBef>
              <a:spcAft>
                <a:spcPts val="0"/>
              </a:spcAft>
              <a:buFont typeface="Wingdings"/>
              <a:buChar char="à"/>
              <a:tabLst>
                <a:tab pos="2511425" algn="l"/>
              </a:tabLst>
            </a:pPr>
            <a:r>
              <a:rPr lang="en-US" sz="3600" dirty="0" smtClean="0">
                <a:solidFill>
                  <a:srgbClr val="570000"/>
                </a:solidFill>
                <a:latin typeface="Arial"/>
                <a:sym typeface="Wingdings" pitchFamily="2" charset="2"/>
              </a:rPr>
              <a:t>DNA tests for contrasting alleles at loci</a:t>
            </a:r>
            <a:br>
              <a:rPr lang="en-US" sz="3600" dirty="0" smtClean="0">
                <a:solidFill>
                  <a:srgbClr val="570000"/>
                </a:solidFill>
                <a:latin typeface="Arial"/>
                <a:sym typeface="Wingdings" pitchFamily="2" charset="2"/>
              </a:rPr>
            </a:br>
            <a:r>
              <a:rPr lang="en-US" sz="3600" dirty="0" smtClean="0">
                <a:solidFill>
                  <a:srgbClr val="570000"/>
                </a:solidFill>
                <a:latin typeface="Arial"/>
                <a:sym typeface="Wingdings" pitchFamily="2" charset="2"/>
              </a:rPr>
              <a:t>for valuable traits</a:t>
            </a:r>
            <a:endParaRPr lang="en-US" sz="2800" dirty="0" smtClean="0">
              <a:solidFill>
                <a:srgbClr val="570000"/>
              </a:solidFill>
              <a:latin typeface="Arial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16991">
            <a:off x="661223" y="823110"/>
            <a:ext cx="1143000" cy="83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63326">
            <a:off x="292204" y="1607679"/>
            <a:ext cx="999834" cy="131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612005" y="5295363"/>
            <a:ext cx="2895600" cy="533400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0" y="3886200"/>
            <a:ext cx="838200" cy="533400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90800" y="3886200"/>
            <a:ext cx="1143000" cy="533400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810000" y="4724400"/>
            <a:ext cx="5029200" cy="533400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90600" y="4724400"/>
            <a:ext cx="2133600" cy="5334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0600" y="3886200"/>
            <a:ext cx="1524000" cy="5334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4001" t="19123" r="62"/>
          <a:stretch>
            <a:fillRect/>
          </a:stretch>
        </p:blipFill>
        <p:spPr bwMode="auto">
          <a:xfrm>
            <a:off x="0" y="5909318"/>
            <a:ext cx="91440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0" y="5909316"/>
            <a:ext cx="9144000" cy="685800"/>
          </a:xfrm>
          <a:prstGeom prst="rect">
            <a:avLst/>
          </a:prstGeom>
          <a:gradFill>
            <a:gsLst>
              <a:gs pos="0">
                <a:srgbClr val="DEE8BC"/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752600" y="914400"/>
            <a:ext cx="7391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2575" indent="-282575" fontAlgn="auto">
              <a:spcBef>
                <a:spcPts val="2400"/>
              </a:spcBef>
              <a:spcAft>
                <a:spcPts val="0"/>
              </a:spcAft>
              <a:buFont typeface="+mj-lt"/>
              <a:buAutoNum type="arabicPeriod"/>
              <a:tabLst>
                <a:tab pos="2292350" algn="l"/>
              </a:tabLst>
            </a:pPr>
            <a:r>
              <a:rPr lang="en-US" sz="2800" dirty="0" smtClean="0">
                <a:solidFill>
                  <a:srgbClr val="570000"/>
                </a:solidFill>
                <a:latin typeface="Arial"/>
              </a:rPr>
              <a:t>Tool utility =	predictive power in germplasm</a:t>
            </a:r>
            <a:br>
              <a:rPr lang="en-US" sz="2800" dirty="0" smtClean="0">
                <a:solidFill>
                  <a:srgbClr val="570000"/>
                </a:solidFill>
                <a:latin typeface="Arial"/>
              </a:rPr>
            </a:br>
            <a:r>
              <a:rPr lang="en-US" sz="2800" dirty="0" smtClean="0">
                <a:solidFill>
                  <a:srgbClr val="570000"/>
                </a:solidFill>
                <a:latin typeface="Arial"/>
              </a:rPr>
              <a:t>	of a breeding program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570000"/>
                </a:solidFill>
                <a:latin typeface="Arial"/>
              </a:rPr>
              <a:t>Application in Breeding - Requirements</a:t>
            </a:r>
            <a:endParaRPr lang="en-US" sz="3600" b="1" dirty="0">
              <a:solidFill>
                <a:srgbClr val="570000"/>
              </a:solidFill>
              <a:latin typeface="Arial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752600" y="1981200"/>
            <a:ext cx="7391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2575" indent="-282575" fontAlgn="auto">
              <a:spcBef>
                <a:spcPts val="2400"/>
              </a:spcBef>
              <a:spcAft>
                <a:spcPts val="0"/>
              </a:spcAft>
              <a:buFont typeface="+mj-lt"/>
              <a:buAutoNum type="arabicPeriod" startAt="2"/>
              <a:tabLst>
                <a:tab pos="2292350" algn="l"/>
              </a:tabLst>
            </a:pPr>
            <a:r>
              <a:rPr lang="en-US" sz="2800" dirty="0" smtClean="0">
                <a:solidFill>
                  <a:srgbClr val="570000"/>
                </a:solidFill>
                <a:latin typeface="Arial"/>
              </a:rPr>
              <a:t>Tool itself =	assay (DNA markers) usable</a:t>
            </a:r>
            <a:br>
              <a:rPr lang="en-US" sz="2800" dirty="0" smtClean="0">
                <a:solidFill>
                  <a:srgbClr val="570000"/>
                </a:solidFill>
                <a:latin typeface="Arial"/>
              </a:rPr>
            </a:br>
            <a:r>
              <a:rPr lang="en-US" sz="2800" dirty="0" smtClean="0">
                <a:solidFill>
                  <a:srgbClr val="570000"/>
                </a:solidFill>
                <a:latin typeface="Arial"/>
              </a:rPr>
              <a:t>	by a breeding program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57200" y="3276600"/>
            <a:ext cx="85344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3550" indent="-463550" fontAlgn="auto">
              <a:spcBef>
                <a:spcPts val="2400"/>
              </a:spcBef>
              <a:spcAft>
                <a:spcPts val="0"/>
              </a:spcAft>
              <a:tabLst>
                <a:tab pos="2511425" algn="l"/>
              </a:tabLst>
            </a:pPr>
            <a:r>
              <a:rPr lang="en-US" sz="3600" dirty="0" smtClean="0">
                <a:solidFill>
                  <a:srgbClr val="570000"/>
                </a:solidFill>
                <a:latin typeface="Arial"/>
                <a:sym typeface="Wingdings" pitchFamily="2" charset="2"/>
              </a:rPr>
              <a:t></a:t>
            </a:r>
            <a:r>
              <a:rPr lang="en-US" sz="2800" dirty="0" smtClean="0">
                <a:solidFill>
                  <a:srgbClr val="570000"/>
                </a:solidFill>
                <a:latin typeface="Arial"/>
                <a:sym typeface="Wingdings" pitchFamily="2" charset="2"/>
              </a:rPr>
              <a:t>ready-to-use</a:t>
            </a:r>
            <a:br>
              <a:rPr lang="en-US" sz="2800" dirty="0" smtClean="0">
                <a:solidFill>
                  <a:srgbClr val="570000"/>
                </a:solidFill>
                <a:latin typeface="Arial"/>
                <a:sym typeface="Wingdings" pitchFamily="2" charset="2"/>
              </a:rPr>
            </a:br>
            <a:r>
              <a:rPr lang="en-US" sz="3600" dirty="0" smtClean="0">
                <a:solidFill>
                  <a:srgbClr val="570000"/>
                </a:solidFill>
                <a:latin typeface="Arial"/>
                <a:sym typeface="Wingdings" pitchFamily="2" charset="2"/>
              </a:rPr>
              <a:t>marker-locus-trait associations</a:t>
            </a:r>
          </a:p>
          <a:p>
            <a:pPr marL="463550" indent="-463550" fontAlgn="auto">
              <a:spcBef>
                <a:spcPts val="2400"/>
              </a:spcBef>
              <a:spcAft>
                <a:spcPts val="0"/>
              </a:spcAft>
              <a:buFont typeface="Wingdings"/>
              <a:buChar char="à"/>
              <a:tabLst>
                <a:tab pos="2511425" algn="l"/>
              </a:tabLst>
            </a:pPr>
            <a:r>
              <a:rPr lang="en-US" sz="3600" dirty="0" smtClean="0">
                <a:solidFill>
                  <a:srgbClr val="570000"/>
                </a:solidFill>
                <a:latin typeface="Arial"/>
                <a:sym typeface="Wingdings" pitchFamily="2" charset="2"/>
              </a:rPr>
              <a:t>DNA tests for contrasting alleles at loci</a:t>
            </a:r>
            <a:br>
              <a:rPr lang="en-US" sz="3600" dirty="0" smtClean="0">
                <a:solidFill>
                  <a:srgbClr val="570000"/>
                </a:solidFill>
                <a:latin typeface="Arial"/>
                <a:sym typeface="Wingdings" pitchFamily="2" charset="2"/>
              </a:rPr>
            </a:br>
            <a:r>
              <a:rPr lang="en-US" sz="3600" dirty="0" smtClean="0">
                <a:solidFill>
                  <a:srgbClr val="570000"/>
                </a:solidFill>
                <a:latin typeface="Arial"/>
                <a:sym typeface="Wingdings" pitchFamily="2" charset="2"/>
              </a:rPr>
              <a:t>for valuable traits</a:t>
            </a:r>
            <a:endParaRPr lang="en-US" sz="2800" dirty="0" smtClean="0">
              <a:solidFill>
                <a:srgbClr val="570000"/>
              </a:solidFill>
              <a:latin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343400" y="1371600"/>
            <a:ext cx="3733800" cy="5334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343400" y="2438400"/>
            <a:ext cx="3733800" cy="5334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562600" y="29718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Idiosyncratic!</a:t>
            </a:r>
          </a:p>
          <a:p>
            <a:r>
              <a:rPr lang="en-US" i="1" dirty="0" smtClean="0">
                <a:solidFill>
                  <a:srgbClr val="0000FF"/>
                </a:solidFill>
              </a:rPr>
              <a:t>One size does not fit all!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95800" y="5392483"/>
            <a:ext cx="4414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570000"/>
                </a:solidFill>
                <a:latin typeface="Arial"/>
                <a:sym typeface="Wingdings" pitchFamily="2" charset="2"/>
              </a:rPr>
              <a:t>...all breeding-program-specific</a:t>
            </a:r>
            <a:endParaRPr lang="en-US" i="1" dirty="0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16991">
            <a:off x="661223" y="823110"/>
            <a:ext cx="1143000" cy="83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63326">
            <a:off x="292204" y="1607679"/>
            <a:ext cx="999834" cy="131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0" name="Text Box 31"/>
          <p:cNvSpPr txBox="1">
            <a:spLocks noChangeArrowheads="1"/>
          </p:cNvSpPr>
          <p:nvPr/>
        </p:nvSpPr>
        <p:spPr bwMode="auto">
          <a:xfrm>
            <a:off x="0" y="3900488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800" dirty="0" smtClean="0">
                <a:solidFill>
                  <a:schemeClr val="bg1"/>
                </a:solidFill>
              </a:rPr>
              <a:t>Available</a:t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4800" dirty="0" smtClean="0">
                <a:solidFill>
                  <a:schemeClr val="bg1"/>
                </a:solidFill>
              </a:rPr>
              <a:t>“Jewels in the Genome”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80"/>
          <p:cNvGrpSpPr/>
          <p:nvPr/>
        </p:nvGrpSpPr>
        <p:grpSpPr>
          <a:xfrm>
            <a:off x="5334000" y="3429000"/>
            <a:ext cx="2002186" cy="1043595"/>
            <a:chOff x="9144000" y="1219200"/>
            <a:chExt cx="2514600" cy="1310679"/>
          </a:xfrm>
        </p:grpSpPr>
        <p:pic>
          <p:nvPicPr>
            <p:cNvPr id="6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00" y="1219200"/>
              <a:ext cx="2057400" cy="1310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" name="Rectangle 69"/>
            <p:cNvSpPr/>
            <p:nvPr/>
          </p:nvSpPr>
          <p:spPr>
            <a:xfrm>
              <a:off x="10210800" y="1828800"/>
              <a:ext cx="14478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i="1" kern="0" spc="50" dirty="0" smtClean="0">
                  <a:ln w="12700" cmpd="sng">
                    <a:solidFill>
                      <a:srgbClr val="F79646">
                        <a:satMod val="120000"/>
                        <a:shade val="80000"/>
                      </a:srgbClr>
                    </a:solidFill>
                    <a:prstDash val="solid"/>
                  </a:ln>
                  <a:solidFill>
                    <a:srgbClr val="F79646">
                      <a:tint val="1000"/>
                    </a:srgbClr>
                  </a:solidFill>
                  <a:effectLst>
                    <a:glow rad="228600">
                      <a:srgbClr val="B01410"/>
                    </a:glow>
                  </a:effectLst>
                  <a:latin typeface="Calibri"/>
                </a:rPr>
                <a:t>Sweetness &amp; acidity</a:t>
              </a:r>
              <a:endParaRPr lang="en-US" sz="1600" b="1" kern="0" dirty="0">
                <a:solidFill>
                  <a:srgbClr val="570000"/>
                </a:solidFill>
                <a:latin typeface="Calibri"/>
              </a:endParaRPr>
            </a:p>
          </p:txBody>
        </p:sp>
      </p:grpSp>
      <p:grpSp>
        <p:nvGrpSpPr>
          <p:cNvPr id="77" name="Group 100"/>
          <p:cNvGrpSpPr/>
          <p:nvPr/>
        </p:nvGrpSpPr>
        <p:grpSpPr>
          <a:xfrm>
            <a:off x="5085852" y="5029200"/>
            <a:ext cx="2305548" cy="1639277"/>
            <a:chOff x="9525000" y="4799188"/>
            <a:chExt cx="2895600" cy="2058812"/>
          </a:xfrm>
        </p:grpSpPr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525000" y="4799188"/>
              <a:ext cx="2895600" cy="2058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Rectangle 78"/>
            <p:cNvSpPr/>
            <p:nvPr/>
          </p:nvSpPr>
          <p:spPr>
            <a:xfrm>
              <a:off x="10515600" y="6096000"/>
              <a:ext cx="17526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i="1" kern="0" spc="50" dirty="0" smtClean="0">
                  <a:ln w="12700" cmpd="sng">
                    <a:solidFill>
                      <a:srgbClr val="F79646">
                        <a:satMod val="120000"/>
                        <a:shade val="80000"/>
                      </a:srgbClr>
                    </a:solidFill>
                    <a:prstDash val="solid"/>
                  </a:ln>
                  <a:solidFill>
                    <a:srgbClr val="F79646">
                      <a:tint val="1000"/>
                    </a:srgbClr>
                  </a:solidFill>
                  <a:effectLst>
                    <a:glow rad="228600">
                      <a:srgbClr val="B01410"/>
                    </a:glow>
                  </a:effectLst>
                  <a:latin typeface="Calibri"/>
                </a:rPr>
                <a:t>Maturity date</a:t>
              </a:r>
              <a:endParaRPr lang="en-US" sz="1600" b="1" kern="0" dirty="0">
                <a:solidFill>
                  <a:srgbClr val="570000"/>
                </a:solidFill>
                <a:latin typeface="Calibri"/>
              </a:endParaRPr>
            </a:p>
          </p:txBody>
        </p:sp>
      </p:grpSp>
      <p:grpSp>
        <p:nvGrpSpPr>
          <p:cNvPr id="3" name="Group 107"/>
          <p:cNvGrpSpPr/>
          <p:nvPr/>
        </p:nvGrpSpPr>
        <p:grpSpPr>
          <a:xfrm>
            <a:off x="3733800" y="838200"/>
            <a:ext cx="1956613" cy="1178982"/>
            <a:chOff x="3505200" y="0"/>
            <a:chExt cx="2108618" cy="1270575"/>
          </a:xfrm>
        </p:grpSpPr>
        <p:pic>
          <p:nvPicPr>
            <p:cNvPr id="10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1999" y="0"/>
              <a:ext cx="1041819" cy="1114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0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05200" y="0"/>
              <a:ext cx="1066800" cy="1114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1" name="Rectangle 110"/>
            <p:cNvSpPr/>
            <p:nvPr/>
          </p:nvSpPr>
          <p:spPr>
            <a:xfrm>
              <a:off x="3721995" y="685800"/>
              <a:ext cx="1676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i="1" kern="0" spc="50" dirty="0" smtClean="0">
                  <a:ln w="12700" cmpd="sng">
                    <a:solidFill>
                      <a:srgbClr val="F79646">
                        <a:satMod val="120000"/>
                        <a:shade val="80000"/>
                      </a:srgbClr>
                    </a:solidFill>
                    <a:prstDash val="solid"/>
                  </a:ln>
                  <a:solidFill>
                    <a:srgbClr val="F79646">
                      <a:tint val="1000"/>
                    </a:srgbClr>
                  </a:solidFill>
                  <a:effectLst>
                    <a:glow rad="228600">
                      <a:srgbClr val="B01410"/>
                    </a:glow>
                  </a:effectLst>
                  <a:latin typeface="Calibri"/>
                </a:rPr>
                <a:t>Bitter pit susceptibility</a:t>
              </a:r>
              <a:endParaRPr lang="en-US" sz="1600" b="1" kern="0" dirty="0">
                <a:solidFill>
                  <a:srgbClr val="570000"/>
                </a:solidFill>
                <a:latin typeface="Calibri"/>
              </a:endParaRPr>
            </a:p>
          </p:txBody>
        </p:sp>
      </p:grpSp>
      <p:grpSp>
        <p:nvGrpSpPr>
          <p:cNvPr id="4" name="Group 111"/>
          <p:cNvGrpSpPr/>
          <p:nvPr/>
        </p:nvGrpSpPr>
        <p:grpSpPr>
          <a:xfrm>
            <a:off x="1752600" y="2209800"/>
            <a:ext cx="1577480" cy="1120877"/>
            <a:chOff x="4953000" y="3581400"/>
            <a:chExt cx="1981200" cy="1407740"/>
          </a:xfrm>
        </p:grpSpPr>
        <p:pic>
          <p:nvPicPr>
            <p:cNvPr id="11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53000" y="3581400"/>
              <a:ext cx="1981200" cy="140774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sp>
          <p:nvSpPr>
            <p:cNvPr id="114" name="Rectangle 113"/>
            <p:cNvSpPr/>
            <p:nvPr/>
          </p:nvSpPr>
          <p:spPr>
            <a:xfrm>
              <a:off x="5029200" y="3733800"/>
              <a:ext cx="18288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i="1" kern="0" spc="50" dirty="0" smtClean="0">
                  <a:ln w="12700" cmpd="sng">
                    <a:solidFill>
                      <a:srgbClr val="F79646">
                        <a:satMod val="120000"/>
                        <a:shade val="80000"/>
                      </a:srgbClr>
                    </a:solidFill>
                    <a:prstDash val="solid"/>
                  </a:ln>
                  <a:solidFill>
                    <a:srgbClr val="F79646">
                      <a:tint val="1000"/>
                    </a:srgbClr>
                  </a:solidFill>
                  <a:effectLst>
                    <a:glow rad="228600">
                      <a:srgbClr val="B01410"/>
                    </a:glow>
                  </a:effectLst>
                  <a:latin typeface="Calibri"/>
                </a:rPr>
                <a:t>Self-fertility</a:t>
              </a:r>
            </a:p>
          </p:txBody>
        </p:sp>
      </p:grpSp>
      <p:grpSp>
        <p:nvGrpSpPr>
          <p:cNvPr id="5" name="Group 114"/>
          <p:cNvGrpSpPr/>
          <p:nvPr/>
        </p:nvGrpSpPr>
        <p:grpSpPr>
          <a:xfrm>
            <a:off x="358719" y="3621355"/>
            <a:ext cx="1516808" cy="1285137"/>
            <a:chOff x="304800" y="4875841"/>
            <a:chExt cx="1905000" cy="1614038"/>
          </a:xfrm>
        </p:grpSpPr>
        <p:pic>
          <p:nvPicPr>
            <p:cNvPr id="116" name="Picture 2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304800" y="4875841"/>
              <a:ext cx="1905000" cy="161403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</p:pic>
        <p:sp>
          <p:nvSpPr>
            <p:cNvPr id="117" name="Rectangle 116"/>
            <p:cNvSpPr/>
            <p:nvPr/>
          </p:nvSpPr>
          <p:spPr>
            <a:xfrm>
              <a:off x="654844" y="5029200"/>
              <a:ext cx="14787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i="1" kern="0" spc="50" dirty="0" smtClean="0">
                  <a:ln w="12700" cmpd="sng">
                    <a:solidFill>
                      <a:srgbClr val="F79646">
                        <a:satMod val="120000"/>
                        <a:shade val="80000"/>
                      </a:srgbClr>
                    </a:solidFill>
                    <a:prstDash val="solid"/>
                  </a:ln>
                  <a:solidFill>
                    <a:srgbClr val="F79646">
                      <a:tint val="1000"/>
                    </a:srgbClr>
                  </a:solidFill>
                  <a:effectLst>
                    <a:glow rad="228600">
                      <a:srgbClr val="B01410"/>
                    </a:glow>
                  </a:effectLst>
                  <a:latin typeface="Calibri"/>
                </a:rPr>
                <a:t>Fruit size</a:t>
              </a:r>
              <a:endParaRPr lang="en-US" sz="1600" b="1" kern="0" dirty="0">
                <a:solidFill>
                  <a:srgbClr val="570000"/>
                </a:solidFill>
                <a:latin typeface="Calibri"/>
              </a:endParaRPr>
            </a:p>
          </p:txBody>
        </p:sp>
      </p:grpSp>
      <p:grpSp>
        <p:nvGrpSpPr>
          <p:cNvPr id="6" name="Group 117"/>
          <p:cNvGrpSpPr/>
          <p:nvPr/>
        </p:nvGrpSpPr>
        <p:grpSpPr>
          <a:xfrm>
            <a:off x="346389" y="790315"/>
            <a:ext cx="1649463" cy="1577748"/>
            <a:chOff x="10287000" y="2895600"/>
            <a:chExt cx="1752600" cy="1676400"/>
          </a:xfrm>
        </p:grpSpPr>
        <p:pic>
          <p:nvPicPr>
            <p:cNvPr id="119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287000" y="2895600"/>
              <a:ext cx="1738489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0" name="Rectangle 119"/>
            <p:cNvSpPr/>
            <p:nvPr/>
          </p:nvSpPr>
          <p:spPr>
            <a:xfrm>
              <a:off x="10287000" y="2971800"/>
              <a:ext cx="17526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i="1" kern="0" spc="50" dirty="0" smtClean="0">
                  <a:ln w="12700" cmpd="sng">
                    <a:solidFill>
                      <a:srgbClr val="F79646">
                        <a:satMod val="120000"/>
                        <a:shade val="80000"/>
                      </a:srgbClr>
                    </a:solidFill>
                    <a:prstDash val="solid"/>
                  </a:ln>
                  <a:solidFill>
                    <a:srgbClr val="F79646">
                      <a:tint val="1000"/>
                    </a:srgbClr>
                  </a:solidFill>
                  <a:effectLst>
                    <a:glow rad="228600">
                      <a:srgbClr val="B01410"/>
                    </a:glow>
                  </a:effectLst>
                  <a:latin typeface="Calibri"/>
                </a:rPr>
                <a:t>Ever-bearing</a:t>
              </a:r>
              <a:endParaRPr lang="en-US" sz="1600" b="1" kern="0" dirty="0">
                <a:solidFill>
                  <a:srgbClr val="570000"/>
                </a:solidFill>
                <a:latin typeface="Calibri"/>
              </a:endParaRPr>
            </a:p>
          </p:txBody>
        </p:sp>
      </p:grpSp>
      <p:grpSp>
        <p:nvGrpSpPr>
          <p:cNvPr id="7" name="Group 120"/>
          <p:cNvGrpSpPr/>
          <p:nvPr/>
        </p:nvGrpSpPr>
        <p:grpSpPr>
          <a:xfrm>
            <a:off x="548764" y="5715000"/>
            <a:ext cx="1813436" cy="1001236"/>
            <a:chOff x="-2464904" y="3124200"/>
            <a:chExt cx="1855304" cy="1024354"/>
          </a:xfrm>
        </p:grpSpPr>
        <p:grpSp>
          <p:nvGrpSpPr>
            <p:cNvPr id="8" name="Group 83"/>
            <p:cNvGrpSpPr/>
            <p:nvPr/>
          </p:nvGrpSpPr>
          <p:grpSpPr>
            <a:xfrm>
              <a:off x="-2438400" y="3124200"/>
              <a:ext cx="1752600" cy="909260"/>
              <a:chOff x="-1" y="270456"/>
              <a:chExt cx="9247187" cy="4797503"/>
            </a:xfrm>
          </p:grpSpPr>
          <p:sp>
            <p:nvSpPr>
              <p:cNvPr id="124" name="Freeform 123"/>
              <p:cNvSpPr/>
              <p:nvPr/>
            </p:nvSpPr>
            <p:spPr bwMode="auto">
              <a:xfrm>
                <a:off x="914400" y="270456"/>
                <a:ext cx="1275008" cy="2137893"/>
              </a:xfrm>
              <a:custGeom>
                <a:avLst/>
                <a:gdLst>
                  <a:gd name="connsiteX0" fmla="*/ 1223493 w 1275008"/>
                  <a:gd name="connsiteY0" fmla="*/ 0 h 2137893"/>
                  <a:gd name="connsiteX1" fmla="*/ 553792 w 1275008"/>
                  <a:gd name="connsiteY1" fmla="*/ 231820 h 2137893"/>
                  <a:gd name="connsiteX2" fmla="*/ 0 w 1275008"/>
                  <a:gd name="connsiteY2" fmla="*/ 862885 h 2137893"/>
                  <a:gd name="connsiteX3" fmla="*/ 244699 w 1275008"/>
                  <a:gd name="connsiteY3" fmla="*/ 2137893 h 2137893"/>
                  <a:gd name="connsiteX4" fmla="*/ 1017431 w 1275008"/>
                  <a:gd name="connsiteY4" fmla="*/ 837127 h 2137893"/>
                  <a:gd name="connsiteX5" fmla="*/ 1275008 w 1275008"/>
                  <a:gd name="connsiteY5" fmla="*/ 128789 h 2137893"/>
                  <a:gd name="connsiteX6" fmla="*/ 1223493 w 1275008"/>
                  <a:gd name="connsiteY6" fmla="*/ 0 h 2137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5008" h="2137893">
                    <a:moveTo>
                      <a:pt x="1223493" y="0"/>
                    </a:moveTo>
                    <a:lnTo>
                      <a:pt x="553792" y="231820"/>
                    </a:lnTo>
                    <a:lnTo>
                      <a:pt x="0" y="862885"/>
                    </a:lnTo>
                    <a:lnTo>
                      <a:pt x="244699" y="2137893"/>
                    </a:lnTo>
                    <a:lnTo>
                      <a:pt x="1017431" y="837127"/>
                    </a:lnTo>
                    <a:lnTo>
                      <a:pt x="1275008" y="128789"/>
                    </a:lnTo>
                    <a:lnTo>
                      <a:pt x="122349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hangingPunct="0">
                  <a:defRPr/>
                </a:pPr>
                <a:endParaRPr lang="en-US" sz="1600" kern="0" smtClean="0">
                  <a:solidFill>
                    <a:srgbClr val="FFFFFF"/>
                  </a:solidFill>
                  <a:latin typeface="Calibri"/>
                </a:endParaRPr>
              </a:p>
            </p:txBody>
          </p:sp>
          <p:pic>
            <p:nvPicPr>
              <p:cNvPr id="125" name="Picture 2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-1" y="356259"/>
                <a:ext cx="9247187" cy="4711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23" name="Rectangle 122"/>
            <p:cNvSpPr/>
            <p:nvPr/>
          </p:nvSpPr>
          <p:spPr>
            <a:xfrm>
              <a:off x="-2464904" y="3810000"/>
              <a:ext cx="185530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i="1" kern="0" spc="50" dirty="0" smtClean="0">
                  <a:ln w="12700" cmpd="sng">
                    <a:solidFill>
                      <a:srgbClr val="F79646">
                        <a:satMod val="120000"/>
                        <a:shade val="80000"/>
                      </a:srgbClr>
                    </a:solidFill>
                    <a:prstDash val="solid"/>
                  </a:ln>
                  <a:solidFill>
                    <a:srgbClr val="F79646">
                      <a:tint val="1000"/>
                    </a:srgbClr>
                  </a:solidFill>
                  <a:effectLst>
                    <a:glow rad="228600">
                      <a:srgbClr val="B01410"/>
                    </a:glow>
                  </a:effectLst>
                  <a:latin typeface="Calibri"/>
                </a:rPr>
                <a:t>Fruit skin color</a:t>
              </a:r>
              <a:endParaRPr lang="en-US" sz="1600" b="1" kern="0" dirty="0">
                <a:solidFill>
                  <a:srgbClr val="570000"/>
                </a:solidFill>
                <a:latin typeface="Calibri"/>
              </a:endParaRPr>
            </a:p>
          </p:txBody>
        </p:sp>
      </p:grpSp>
      <p:grpSp>
        <p:nvGrpSpPr>
          <p:cNvPr id="9" name="Group 125"/>
          <p:cNvGrpSpPr/>
          <p:nvPr/>
        </p:nvGrpSpPr>
        <p:grpSpPr>
          <a:xfrm>
            <a:off x="288367" y="2286000"/>
            <a:ext cx="1414446" cy="1305754"/>
            <a:chOff x="9372600" y="-819966"/>
            <a:chExt cx="1776440" cy="1639931"/>
          </a:xfrm>
        </p:grpSpPr>
        <p:pic>
          <p:nvPicPr>
            <p:cNvPr id="127" name="Picture 3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372600" y="-819966"/>
              <a:ext cx="1776440" cy="1639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8" name="Rectangle 127"/>
            <p:cNvSpPr/>
            <p:nvPr/>
          </p:nvSpPr>
          <p:spPr>
            <a:xfrm>
              <a:off x="10210800" y="0"/>
              <a:ext cx="8382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i="1" kern="0" spc="50" dirty="0" smtClean="0">
                  <a:ln w="12700" cmpd="sng">
                    <a:solidFill>
                      <a:srgbClr val="F79646">
                        <a:satMod val="120000"/>
                        <a:shade val="80000"/>
                      </a:srgbClr>
                    </a:solidFill>
                    <a:prstDash val="solid"/>
                  </a:ln>
                  <a:solidFill>
                    <a:srgbClr val="F79646">
                      <a:tint val="1000"/>
                    </a:srgbClr>
                  </a:solidFill>
                  <a:effectLst>
                    <a:glow rad="228600">
                      <a:srgbClr val="B01410"/>
                    </a:glow>
                  </a:effectLst>
                  <a:latin typeface="Calibri"/>
                </a:rPr>
                <a:t>Fruit color</a:t>
              </a:r>
              <a:endParaRPr lang="en-US" sz="1600" b="1" kern="0" dirty="0">
                <a:solidFill>
                  <a:srgbClr val="570000"/>
                </a:solidFill>
                <a:latin typeface="Calibri"/>
              </a:endParaRPr>
            </a:p>
          </p:txBody>
        </p:sp>
      </p:grpSp>
      <p:grpSp>
        <p:nvGrpSpPr>
          <p:cNvPr id="11" name="Group 131"/>
          <p:cNvGrpSpPr/>
          <p:nvPr/>
        </p:nvGrpSpPr>
        <p:grpSpPr>
          <a:xfrm>
            <a:off x="6629400" y="1972733"/>
            <a:ext cx="2264556" cy="1303867"/>
            <a:chOff x="2055602" y="1325880"/>
            <a:chExt cx="2593947" cy="1493520"/>
          </a:xfrm>
        </p:grpSpPr>
        <p:pic>
          <p:nvPicPr>
            <p:cNvPr id="133" name="Picture 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667000" y="1325880"/>
              <a:ext cx="1982549" cy="1493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4" name="Rectangle 133"/>
            <p:cNvSpPr/>
            <p:nvPr/>
          </p:nvSpPr>
          <p:spPr>
            <a:xfrm>
              <a:off x="2055602" y="2004753"/>
              <a:ext cx="1900849" cy="38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i="1" kern="0" spc="50" dirty="0" smtClean="0">
                  <a:ln w="12700" cmpd="sng">
                    <a:solidFill>
                      <a:srgbClr val="F79646">
                        <a:satMod val="120000"/>
                        <a:shade val="80000"/>
                      </a:srgbClr>
                    </a:solidFill>
                    <a:prstDash val="solid"/>
                  </a:ln>
                  <a:solidFill>
                    <a:srgbClr val="F79646">
                      <a:tint val="1000"/>
                    </a:srgbClr>
                  </a:solidFill>
                  <a:effectLst>
                    <a:glow rad="228600">
                      <a:srgbClr val="B01410"/>
                    </a:glow>
                  </a:effectLst>
                  <a:latin typeface="Calibri"/>
                </a:rPr>
                <a:t>Fruit storability</a:t>
              </a:r>
              <a:endParaRPr lang="en-US" sz="1600" b="1" kern="0" dirty="0">
                <a:solidFill>
                  <a:srgbClr val="570000"/>
                </a:solidFill>
                <a:latin typeface="Calibri"/>
              </a:endParaRPr>
            </a:p>
          </p:txBody>
        </p:sp>
      </p:grpSp>
      <p:grpSp>
        <p:nvGrpSpPr>
          <p:cNvPr id="12" name="Group 134"/>
          <p:cNvGrpSpPr/>
          <p:nvPr/>
        </p:nvGrpSpPr>
        <p:grpSpPr>
          <a:xfrm>
            <a:off x="5622127" y="665728"/>
            <a:ext cx="2912273" cy="1240323"/>
            <a:chOff x="4648200" y="5238690"/>
            <a:chExt cx="3657600" cy="1557754"/>
          </a:xfrm>
        </p:grpSpPr>
        <p:grpSp>
          <p:nvGrpSpPr>
            <p:cNvPr id="13" name="Group 27"/>
            <p:cNvGrpSpPr/>
            <p:nvPr/>
          </p:nvGrpSpPr>
          <p:grpSpPr>
            <a:xfrm>
              <a:off x="4764096" y="5410199"/>
              <a:ext cx="3395080" cy="1293755"/>
              <a:chOff x="4764095" y="5034915"/>
              <a:chExt cx="4379905" cy="1669040"/>
            </a:xfrm>
          </p:grpSpPr>
          <p:pic>
            <p:nvPicPr>
              <p:cNvPr id="139" name="Picture 3823"/>
              <p:cNvPicPr>
                <a:picLocks noChangeAspect="1" noChangeArrowheads="1"/>
              </p:cNvPicPr>
              <p:nvPr/>
            </p:nvPicPr>
            <p:blipFill>
              <a:blip r:embed="rId13" cstate="screen"/>
              <a:srcRect/>
              <a:stretch>
                <a:fillRect/>
              </a:stretch>
            </p:blipFill>
            <p:spPr bwMode="auto">
              <a:xfrm>
                <a:off x="7736207" y="5111115"/>
                <a:ext cx="1407793" cy="1592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0" name="Picture 2"/>
              <p:cNvPicPr>
                <a:picLocks noChangeAspect="1" noChangeArrowheads="1"/>
              </p:cNvPicPr>
              <p:nvPr/>
            </p:nvPicPr>
            <p:blipFill>
              <a:blip r:embed="rId14" cstate="screen"/>
              <a:srcRect/>
              <a:stretch>
                <a:fillRect/>
              </a:stretch>
            </p:blipFill>
            <p:spPr bwMode="auto">
              <a:xfrm>
                <a:off x="6257925" y="5034915"/>
                <a:ext cx="1666875" cy="16577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1" name="Picture 4"/>
              <p:cNvPicPr>
                <a:picLocks noChangeAspect="1" noChangeArrowheads="1"/>
              </p:cNvPicPr>
              <p:nvPr/>
            </p:nvPicPr>
            <p:blipFill>
              <a:blip r:embed="rId15" cstate="screen">
                <a:clrChange>
                  <a:clrFrom>
                    <a:srgbClr val="818181"/>
                  </a:clrFrom>
                  <a:clrTo>
                    <a:srgbClr val="818181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764095" y="5263515"/>
                <a:ext cx="1865305" cy="137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7" name="Rectangle 136"/>
            <p:cNvSpPr/>
            <p:nvPr/>
          </p:nvSpPr>
          <p:spPr>
            <a:xfrm>
              <a:off x="4648200" y="6457890"/>
              <a:ext cx="36576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i="1" kern="0" spc="50" dirty="0" smtClean="0">
                  <a:ln w="12700" cmpd="sng">
                    <a:solidFill>
                      <a:srgbClr val="F79646">
                        <a:satMod val="120000"/>
                        <a:shade val="80000"/>
                      </a:srgbClr>
                    </a:solidFill>
                    <a:prstDash val="solid"/>
                  </a:ln>
                  <a:solidFill>
                    <a:srgbClr val="F79646">
                      <a:tint val="1000"/>
                    </a:srgbClr>
                  </a:solidFill>
                  <a:effectLst>
                    <a:glow rad="228600">
                      <a:srgbClr val="B01410"/>
                    </a:glow>
                  </a:effectLst>
                  <a:latin typeface="Calibri"/>
                </a:rPr>
                <a:t>Melting vs. Non-melting flesh</a:t>
              </a:r>
              <a:endParaRPr lang="en-US" sz="1600" b="1" kern="0" dirty="0">
                <a:solidFill>
                  <a:srgbClr val="570000"/>
                </a:solidFill>
                <a:latin typeface="Calibri"/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953000" y="5238690"/>
              <a:ext cx="30480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i="1" kern="0" spc="50" dirty="0" smtClean="0">
                  <a:ln w="12700" cmpd="sng">
                    <a:solidFill>
                      <a:srgbClr val="F79646">
                        <a:satMod val="120000"/>
                        <a:shade val="80000"/>
                      </a:srgbClr>
                    </a:solidFill>
                    <a:prstDash val="solid"/>
                  </a:ln>
                  <a:solidFill>
                    <a:srgbClr val="F79646">
                      <a:tint val="1000"/>
                    </a:srgbClr>
                  </a:solidFill>
                  <a:effectLst>
                    <a:glow rad="228600">
                      <a:srgbClr val="B01410"/>
                    </a:glow>
                  </a:effectLst>
                  <a:latin typeface="Calibri"/>
                </a:rPr>
                <a:t>Freestone vs. clingstone</a:t>
              </a:r>
              <a:endParaRPr lang="en-US" sz="1600" b="1" kern="0" dirty="0">
                <a:solidFill>
                  <a:srgbClr val="570000"/>
                </a:solidFill>
                <a:latin typeface="Calibri"/>
              </a:endParaRPr>
            </a:p>
          </p:txBody>
        </p:sp>
      </p:grpSp>
      <p:grpSp>
        <p:nvGrpSpPr>
          <p:cNvPr id="14" name="Group 149"/>
          <p:cNvGrpSpPr/>
          <p:nvPr/>
        </p:nvGrpSpPr>
        <p:grpSpPr>
          <a:xfrm>
            <a:off x="1936204" y="738943"/>
            <a:ext cx="1797596" cy="1394657"/>
            <a:chOff x="2514600" y="3094746"/>
            <a:chExt cx="2296918" cy="1782055"/>
          </a:xfrm>
        </p:grpSpPr>
        <p:pic>
          <p:nvPicPr>
            <p:cNvPr id="151" name="Picture 150"/>
            <p:cNvPicPr>
              <a:picLocks noChangeAspect="1" noChangeArrowheads="1"/>
            </p:cNvPicPr>
            <p:nvPr/>
          </p:nvPicPr>
          <p:blipFill>
            <a:blip r:embed="rId16" cstate="screen"/>
            <a:srcRect/>
            <a:stretch>
              <a:fillRect/>
            </a:stretch>
          </p:blipFill>
          <p:spPr bwMode="auto">
            <a:xfrm>
              <a:off x="2514600" y="3124201"/>
              <a:ext cx="2296918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2" name="Rectangle 151"/>
            <p:cNvSpPr/>
            <p:nvPr/>
          </p:nvSpPr>
          <p:spPr>
            <a:xfrm>
              <a:off x="2830690" y="3094746"/>
              <a:ext cx="1574108" cy="4325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i="1" kern="0" spc="50" dirty="0" smtClean="0">
                  <a:ln w="12700" cmpd="sng">
                    <a:solidFill>
                      <a:srgbClr val="F79646">
                        <a:satMod val="120000"/>
                        <a:shade val="80000"/>
                      </a:srgbClr>
                    </a:solidFill>
                    <a:prstDash val="solid"/>
                  </a:ln>
                  <a:solidFill>
                    <a:srgbClr val="F79646">
                      <a:tint val="1000"/>
                    </a:srgbClr>
                  </a:solidFill>
                  <a:effectLst>
                    <a:glow rad="228600">
                      <a:srgbClr val="B01410"/>
                    </a:glow>
                  </a:effectLst>
                </a:rPr>
                <a:t>Fruit size</a:t>
              </a:r>
              <a:endParaRPr lang="en-US" sz="1600" b="1" kern="0" dirty="0">
                <a:solidFill>
                  <a:srgbClr val="570000"/>
                </a:solidFill>
              </a:endParaRPr>
            </a:p>
          </p:txBody>
        </p:sp>
      </p:grp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40373" y="2066925"/>
            <a:ext cx="3316288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1" dirty="0" smtClean="0">
                <a:solidFill>
                  <a:srgbClr val="570000"/>
                </a:solidFill>
              </a:rPr>
              <a:t>Available “Jewels in the Genome”</a:t>
            </a:r>
            <a:endParaRPr lang="en-US" sz="3600" b="1" dirty="0">
              <a:solidFill>
                <a:srgbClr val="570000"/>
              </a:solidFill>
            </a:endParaRPr>
          </a:p>
        </p:txBody>
      </p:sp>
      <p:grpSp>
        <p:nvGrpSpPr>
          <p:cNvPr id="57" name="Group 69"/>
          <p:cNvGrpSpPr/>
          <p:nvPr/>
        </p:nvGrpSpPr>
        <p:grpSpPr>
          <a:xfrm>
            <a:off x="2286000" y="5360689"/>
            <a:ext cx="2474280" cy="1344911"/>
            <a:chOff x="-796832" y="0"/>
            <a:chExt cx="3107516" cy="1689111"/>
          </a:xfrm>
        </p:grpSpPr>
        <p:pic>
          <p:nvPicPr>
            <p:cNvPr id="58" name="Picture 5"/>
            <p:cNvPicPr>
              <a:picLocks noChangeAspect="1" noChangeArrowheads="1"/>
            </p:cNvPicPr>
            <p:nvPr/>
          </p:nvPicPr>
          <p:blipFill>
            <a:blip r:embed="rId18" cstate="screen"/>
            <a:srcRect/>
            <a:stretch>
              <a:fillRect/>
            </a:stretch>
          </p:blipFill>
          <p:spPr bwMode="auto">
            <a:xfrm>
              <a:off x="152400" y="0"/>
              <a:ext cx="2158284" cy="1589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9" name="Rectangle 58"/>
            <p:cNvSpPr/>
            <p:nvPr/>
          </p:nvSpPr>
          <p:spPr>
            <a:xfrm>
              <a:off x="-796832" y="1104336"/>
              <a:ext cx="18288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i="1" kern="0" spc="50" dirty="0" smtClean="0">
                  <a:ln w="12700" cmpd="sng">
                    <a:solidFill>
                      <a:srgbClr val="F79646">
                        <a:satMod val="120000"/>
                        <a:shade val="80000"/>
                      </a:srgbClr>
                    </a:solidFill>
                    <a:prstDash val="solid"/>
                  </a:ln>
                  <a:solidFill>
                    <a:srgbClr val="F79646">
                      <a:tint val="1000"/>
                    </a:srgbClr>
                  </a:solidFill>
                  <a:effectLst>
                    <a:glow rad="228600">
                      <a:srgbClr val="B01410"/>
                    </a:glow>
                  </a:effectLst>
                  <a:latin typeface="Calibri"/>
                </a:rPr>
                <a:t>Red stele resistance</a:t>
              </a:r>
            </a:p>
          </p:txBody>
        </p:sp>
      </p:grpSp>
      <p:grpSp>
        <p:nvGrpSpPr>
          <p:cNvPr id="71" name="Group 83"/>
          <p:cNvGrpSpPr/>
          <p:nvPr/>
        </p:nvGrpSpPr>
        <p:grpSpPr>
          <a:xfrm>
            <a:off x="7609807" y="5477989"/>
            <a:ext cx="1457993" cy="1227611"/>
            <a:chOff x="10058400" y="2743200"/>
            <a:chExt cx="1831133" cy="1541790"/>
          </a:xfrm>
        </p:grpSpPr>
        <p:pic>
          <p:nvPicPr>
            <p:cNvPr id="72" name="Picture 6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0058400" y="2743200"/>
              <a:ext cx="1831133" cy="149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3" name="Rectangle 72"/>
            <p:cNvSpPr/>
            <p:nvPr/>
          </p:nvSpPr>
          <p:spPr>
            <a:xfrm>
              <a:off x="10058400" y="3700215"/>
              <a:ext cx="182879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i="1" kern="0" spc="50" dirty="0" smtClean="0">
                  <a:ln w="12700" cmpd="sng">
                    <a:solidFill>
                      <a:srgbClr val="F79646">
                        <a:satMod val="120000"/>
                        <a:shade val="80000"/>
                      </a:srgbClr>
                    </a:solidFill>
                    <a:prstDash val="solid"/>
                  </a:ln>
                  <a:solidFill>
                    <a:srgbClr val="F79646">
                      <a:tint val="1000"/>
                    </a:srgbClr>
                  </a:solidFill>
                  <a:effectLst>
                    <a:glow rad="228600">
                      <a:srgbClr val="B01410"/>
                    </a:glow>
                  </a:effectLst>
                  <a:latin typeface="Calibri"/>
                </a:rPr>
                <a:t>Leaf spot resistance</a:t>
              </a:r>
              <a:endParaRPr lang="en-US" sz="1600" b="1" kern="0" dirty="0">
                <a:solidFill>
                  <a:srgbClr val="570000"/>
                </a:solidFill>
                <a:latin typeface="Calibri"/>
              </a:endParaRPr>
            </a:p>
          </p:txBody>
        </p:sp>
      </p:grpSp>
      <p:grpSp>
        <p:nvGrpSpPr>
          <p:cNvPr id="74" name="Group 86"/>
          <p:cNvGrpSpPr/>
          <p:nvPr/>
        </p:nvGrpSpPr>
        <p:grpSpPr>
          <a:xfrm>
            <a:off x="7247447" y="4267200"/>
            <a:ext cx="1591753" cy="1270902"/>
            <a:chOff x="304800" y="2667000"/>
            <a:chExt cx="1999126" cy="1596161"/>
          </a:xfrm>
        </p:grpSpPr>
        <p:pic>
          <p:nvPicPr>
            <p:cNvPr id="75" name="Picture 8"/>
            <p:cNvPicPr>
              <a:picLocks noChangeAspect="1" noChangeArrowheads="1"/>
            </p:cNvPicPr>
            <p:nvPr/>
          </p:nvPicPr>
          <p:blipFill>
            <a:blip r:embed="rId2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304800" y="2667000"/>
              <a:ext cx="1999126" cy="1596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6" name="Rectangle 75"/>
            <p:cNvSpPr/>
            <p:nvPr/>
          </p:nvSpPr>
          <p:spPr>
            <a:xfrm>
              <a:off x="341027" y="3276600"/>
              <a:ext cx="14787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i="1" kern="0" spc="50" dirty="0" smtClean="0">
                  <a:ln w="12700" cmpd="sng">
                    <a:solidFill>
                      <a:srgbClr val="F79646">
                        <a:satMod val="120000"/>
                        <a:shade val="80000"/>
                      </a:srgbClr>
                    </a:solidFill>
                    <a:prstDash val="solid"/>
                  </a:ln>
                  <a:solidFill>
                    <a:srgbClr val="F79646">
                      <a:tint val="1000"/>
                    </a:srgbClr>
                  </a:solidFill>
                  <a:effectLst>
                    <a:glow rad="228600">
                      <a:srgbClr val="B01410"/>
                    </a:glow>
                  </a:effectLst>
                  <a:latin typeface="Calibri"/>
                </a:rPr>
                <a:t>Acidity</a:t>
              </a:r>
              <a:endParaRPr lang="en-US" sz="1600" b="1" kern="0" dirty="0">
                <a:solidFill>
                  <a:srgbClr val="570000"/>
                </a:solidFill>
                <a:latin typeface="Calibri"/>
              </a:endParaRPr>
            </a:p>
          </p:txBody>
        </p:sp>
      </p:grpSp>
      <p:grpSp>
        <p:nvGrpSpPr>
          <p:cNvPr id="80" name="Group 103"/>
          <p:cNvGrpSpPr/>
          <p:nvPr/>
        </p:nvGrpSpPr>
        <p:grpSpPr>
          <a:xfrm>
            <a:off x="7162800" y="3048000"/>
            <a:ext cx="1966560" cy="1375194"/>
            <a:chOff x="6997521" y="2819400"/>
            <a:chExt cx="1676400" cy="1172289"/>
          </a:xfrm>
        </p:grpSpPr>
        <p:pic>
          <p:nvPicPr>
            <p:cNvPr id="81" name="Picture 2"/>
            <p:cNvPicPr>
              <a:picLocks noChangeAspect="1" noChangeArrowheads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30000"/>
            </a:blip>
            <a:srcRect/>
            <a:stretch>
              <a:fillRect/>
            </a:stretch>
          </p:blipFill>
          <p:spPr bwMode="auto">
            <a:xfrm>
              <a:off x="7848600" y="2895600"/>
              <a:ext cx="765048" cy="792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3"/>
            <p:cNvPicPr>
              <a:picLocks noChangeAspect="1" noChangeArrowheads="1"/>
            </p:cNvPicPr>
            <p:nvPr/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30000"/>
            </a:blip>
            <a:srcRect/>
            <a:stretch>
              <a:fillRect/>
            </a:stretch>
          </p:blipFill>
          <p:spPr bwMode="auto">
            <a:xfrm>
              <a:off x="7086600" y="2819400"/>
              <a:ext cx="749534" cy="894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Rectangle 82"/>
            <p:cNvSpPr/>
            <p:nvPr/>
          </p:nvSpPr>
          <p:spPr>
            <a:xfrm>
              <a:off x="6997521" y="3406914"/>
              <a:ext cx="1676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i="1" kern="0" spc="50" dirty="0" smtClean="0">
                  <a:ln w="12700" cmpd="sng">
                    <a:solidFill>
                      <a:srgbClr val="F79646">
                        <a:satMod val="120000"/>
                        <a:shade val="80000"/>
                      </a:srgbClr>
                    </a:solidFill>
                    <a:prstDash val="solid"/>
                  </a:ln>
                  <a:solidFill>
                    <a:srgbClr val="F79646">
                      <a:tint val="1000"/>
                    </a:srgbClr>
                  </a:solidFill>
                  <a:effectLst>
                    <a:glow rad="228600">
                      <a:srgbClr val="B01410"/>
                    </a:glow>
                  </a:effectLst>
                  <a:latin typeface="Calibri"/>
                </a:rPr>
                <a:t>Sunburn susceptibility</a:t>
              </a:r>
              <a:endParaRPr lang="en-US" sz="1600" b="1" kern="0" dirty="0">
                <a:solidFill>
                  <a:srgbClr val="570000"/>
                </a:solidFill>
                <a:latin typeface="Calibri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3657600" y="4495800"/>
            <a:ext cx="1832466" cy="838200"/>
            <a:chOff x="3990776" y="4267200"/>
            <a:chExt cx="1832466" cy="838200"/>
          </a:xfrm>
        </p:grpSpPr>
        <p:grpSp>
          <p:nvGrpSpPr>
            <p:cNvPr id="88" name="Group 87"/>
            <p:cNvGrpSpPr/>
            <p:nvPr/>
          </p:nvGrpSpPr>
          <p:grpSpPr>
            <a:xfrm>
              <a:off x="3990776" y="4267200"/>
              <a:ext cx="1832466" cy="838200"/>
              <a:chOff x="3657600" y="4114800"/>
              <a:chExt cx="2165642" cy="990600"/>
            </a:xfrm>
          </p:grpSpPr>
          <p:pic>
            <p:nvPicPr>
              <p:cNvPr id="85" name="Picture 9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3657600" y="4114800"/>
                <a:ext cx="1108710" cy="990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6" name="Picture 8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4765365" y="4114800"/>
                <a:ext cx="1057877" cy="990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87" name="Rectangle 86"/>
            <p:cNvSpPr/>
            <p:nvPr/>
          </p:nvSpPr>
          <p:spPr>
            <a:xfrm>
              <a:off x="4343580" y="4419600"/>
              <a:ext cx="14478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i="1" kern="0" spc="50" dirty="0" smtClean="0">
                  <a:ln w="12700" cmpd="sng">
                    <a:solidFill>
                      <a:srgbClr val="F79646">
                        <a:satMod val="120000"/>
                        <a:shade val="80000"/>
                      </a:srgbClr>
                    </a:solidFill>
                    <a:prstDash val="solid"/>
                  </a:ln>
                  <a:solidFill>
                    <a:srgbClr val="F79646">
                      <a:tint val="1000"/>
                    </a:srgbClr>
                  </a:solidFill>
                  <a:effectLst>
                    <a:glow rad="228600">
                      <a:srgbClr val="B01410"/>
                    </a:glow>
                  </a:effectLst>
                </a:rPr>
                <a:t>Firmness</a:t>
              </a:r>
              <a:endParaRPr lang="en-US" sz="1600" b="1" kern="0" dirty="0">
                <a:solidFill>
                  <a:srgbClr val="570000"/>
                </a:solidFill>
              </a:endParaRPr>
            </a:p>
          </p:txBody>
        </p:sp>
      </p:grpSp>
      <p:grpSp>
        <p:nvGrpSpPr>
          <p:cNvPr id="10" name="Group 128"/>
          <p:cNvGrpSpPr/>
          <p:nvPr/>
        </p:nvGrpSpPr>
        <p:grpSpPr>
          <a:xfrm>
            <a:off x="1705694" y="3352800"/>
            <a:ext cx="3323506" cy="1598473"/>
            <a:chOff x="4724400" y="1092558"/>
            <a:chExt cx="3581400" cy="1722509"/>
          </a:xfrm>
        </p:grpSpPr>
        <p:pic>
          <p:nvPicPr>
            <p:cNvPr id="130" name="Picture 10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4724400" y="1092558"/>
              <a:ext cx="1470129" cy="1722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1" name="Rectangle 130"/>
            <p:cNvSpPr/>
            <p:nvPr/>
          </p:nvSpPr>
          <p:spPr>
            <a:xfrm>
              <a:off x="6044484" y="1600200"/>
              <a:ext cx="226131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i="1" kern="0" spc="50" dirty="0" smtClean="0">
                  <a:ln w="12700" cmpd="sng">
                    <a:solidFill>
                      <a:srgbClr val="F79646">
                        <a:satMod val="120000"/>
                        <a:shade val="80000"/>
                      </a:srgbClr>
                    </a:solidFill>
                    <a:prstDash val="solid"/>
                  </a:ln>
                  <a:solidFill>
                    <a:srgbClr val="F79646">
                      <a:tint val="1000"/>
                    </a:srgbClr>
                  </a:solidFill>
                  <a:effectLst>
                    <a:glow rad="228600">
                      <a:srgbClr val="B01410"/>
                    </a:glow>
                  </a:effectLst>
                  <a:latin typeface="Calibri"/>
                </a:rPr>
                <a:t>“Fresh sensation”</a:t>
              </a:r>
              <a:br>
                <a:rPr lang="en-US" sz="1600" b="1" i="1" kern="0" spc="50" dirty="0" smtClean="0">
                  <a:ln w="12700" cmpd="sng">
                    <a:solidFill>
                      <a:srgbClr val="F79646">
                        <a:satMod val="120000"/>
                        <a:shade val="80000"/>
                      </a:srgbClr>
                    </a:solidFill>
                    <a:prstDash val="solid"/>
                  </a:ln>
                  <a:solidFill>
                    <a:srgbClr val="F79646">
                      <a:tint val="1000"/>
                    </a:srgbClr>
                  </a:solidFill>
                  <a:effectLst>
                    <a:glow rad="228600">
                      <a:srgbClr val="B01410"/>
                    </a:glow>
                  </a:effectLst>
                  <a:latin typeface="Calibri"/>
                </a:rPr>
              </a:br>
              <a:r>
                <a:rPr lang="en-US" sz="1600" b="1" i="1" kern="0" spc="50" dirty="0" smtClean="0">
                  <a:ln w="12700" cmpd="sng">
                    <a:solidFill>
                      <a:srgbClr val="F79646">
                        <a:satMod val="120000"/>
                        <a:shade val="80000"/>
                      </a:srgbClr>
                    </a:solidFill>
                    <a:prstDash val="solid"/>
                  </a:ln>
                  <a:solidFill>
                    <a:srgbClr val="F79646">
                      <a:tint val="1000"/>
                    </a:srgbClr>
                  </a:solidFill>
                  <a:effectLst>
                    <a:glow rad="228600">
                      <a:srgbClr val="B01410"/>
                    </a:glow>
                  </a:effectLst>
                  <a:latin typeface="Calibri"/>
                </a:rPr>
                <a:t>(crispness, tartness, juiciness) </a:t>
              </a:r>
              <a:endParaRPr lang="en-US" sz="1600" b="1" kern="0" dirty="0">
                <a:solidFill>
                  <a:srgbClr val="570000"/>
                </a:solidFill>
                <a:latin typeface="Calibri"/>
              </a:endParaRPr>
            </a:p>
          </p:txBody>
        </p:sp>
      </p:grpSp>
      <p:grpSp>
        <p:nvGrpSpPr>
          <p:cNvPr id="60" name="Group 72"/>
          <p:cNvGrpSpPr/>
          <p:nvPr/>
        </p:nvGrpSpPr>
        <p:grpSpPr>
          <a:xfrm>
            <a:off x="283015" y="4853073"/>
            <a:ext cx="3040523" cy="818824"/>
            <a:chOff x="6228548" y="438090"/>
            <a:chExt cx="3818675" cy="1028383"/>
          </a:xfrm>
        </p:grpSpPr>
        <p:grpSp>
          <p:nvGrpSpPr>
            <p:cNvPr id="61" name="Group 11"/>
            <p:cNvGrpSpPr/>
            <p:nvPr/>
          </p:nvGrpSpPr>
          <p:grpSpPr>
            <a:xfrm>
              <a:off x="6228548" y="755944"/>
              <a:ext cx="3818675" cy="710529"/>
              <a:chOff x="2802774" y="6299252"/>
              <a:chExt cx="3002943" cy="558748"/>
            </a:xfrm>
          </p:grpSpPr>
          <p:pic>
            <p:nvPicPr>
              <p:cNvPr id="63" name="Picture 14"/>
              <p:cNvPicPr>
                <a:picLocks noChangeAspect="1" noChangeArrowheads="1"/>
              </p:cNvPicPr>
              <p:nvPr/>
            </p:nvPicPr>
            <p:blipFill>
              <a:blip r:embed="rId26" cstate="screen"/>
              <a:srcRect/>
              <a:stretch>
                <a:fillRect/>
              </a:stretch>
            </p:blipFill>
            <p:spPr bwMode="auto">
              <a:xfrm>
                <a:off x="3980945" y="6299252"/>
                <a:ext cx="628461" cy="558748"/>
              </a:xfrm>
              <a:prstGeom prst="rect">
                <a:avLst/>
              </a:prstGeom>
              <a:noFill/>
              <a:ln w="1">
                <a:noFill/>
                <a:miter lim="800000"/>
                <a:headEnd/>
                <a:tailEnd/>
              </a:ln>
            </p:spPr>
          </p:pic>
          <p:pic>
            <p:nvPicPr>
              <p:cNvPr id="64" name="Picture 15"/>
              <p:cNvPicPr>
                <a:picLocks noChangeAspect="1" noChangeArrowheads="1"/>
              </p:cNvPicPr>
              <p:nvPr/>
            </p:nvPicPr>
            <p:blipFill>
              <a:blip r:embed="rId27" cstate="screen"/>
              <a:srcRect/>
              <a:stretch>
                <a:fillRect/>
              </a:stretch>
            </p:blipFill>
            <p:spPr bwMode="auto">
              <a:xfrm>
                <a:off x="4602318" y="6302890"/>
                <a:ext cx="579282" cy="555110"/>
              </a:xfrm>
              <a:prstGeom prst="rect">
                <a:avLst/>
              </a:prstGeom>
              <a:noFill/>
              <a:ln w="1">
                <a:noFill/>
                <a:miter lim="800000"/>
                <a:headEnd/>
                <a:tailEnd/>
              </a:ln>
            </p:spPr>
          </p:pic>
          <p:pic>
            <p:nvPicPr>
              <p:cNvPr id="65" name="Picture 16"/>
              <p:cNvPicPr>
                <a:picLocks noChangeAspect="1" noChangeArrowheads="1"/>
              </p:cNvPicPr>
              <p:nvPr/>
            </p:nvPicPr>
            <p:blipFill>
              <a:blip r:embed="rId28" cstate="screen"/>
              <a:srcRect/>
              <a:stretch>
                <a:fillRect/>
              </a:stretch>
            </p:blipFill>
            <p:spPr bwMode="auto">
              <a:xfrm>
                <a:off x="5181600" y="6302890"/>
                <a:ext cx="624117" cy="551930"/>
              </a:xfrm>
              <a:prstGeom prst="rect">
                <a:avLst/>
              </a:prstGeom>
              <a:noFill/>
              <a:ln w="1">
                <a:noFill/>
                <a:miter lim="800000"/>
                <a:headEnd/>
                <a:tailEnd/>
              </a:ln>
            </p:spPr>
          </p:pic>
          <p:pic>
            <p:nvPicPr>
              <p:cNvPr id="66" name="Picture 17"/>
              <p:cNvPicPr>
                <a:picLocks noChangeAspect="1" noChangeArrowheads="1"/>
              </p:cNvPicPr>
              <p:nvPr/>
            </p:nvPicPr>
            <p:blipFill>
              <a:blip r:embed="rId29" cstate="screen"/>
              <a:srcRect/>
              <a:stretch>
                <a:fillRect/>
              </a:stretch>
            </p:blipFill>
            <p:spPr bwMode="auto">
              <a:xfrm>
                <a:off x="2802774" y="6299252"/>
                <a:ext cx="655482" cy="558545"/>
              </a:xfrm>
              <a:prstGeom prst="rect">
                <a:avLst/>
              </a:prstGeom>
              <a:noFill/>
              <a:ln w="1">
                <a:noFill/>
                <a:miter lim="800000"/>
                <a:headEnd/>
                <a:tailEnd/>
              </a:ln>
            </p:spPr>
          </p:pic>
          <p:pic>
            <p:nvPicPr>
              <p:cNvPr id="67" name="Picture 13"/>
              <p:cNvPicPr>
                <a:picLocks noChangeAspect="1" noChangeArrowheads="1"/>
              </p:cNvPicPr>
              <p:nvPr/>
            </p:nvPicPr>
            <p:blipFill>
              <a:blip r:embed="rId30" cstate="screen"/>
              <a:srcRect/>
              <a:stretch>
                <a:fillRect/>
              </a:stretch>
            </p:blipFill>
            <p:spPr bwMode="auto">
              <a:xfrm>
                <a:off x="3429000" y="6302890"/>
                <a:ext cx="581890" cy="551930"/>
              </a:xfrm>
              <a:prstGeom prst="rect">
                <a:avLst/>
              </a:prstGeom>
              <a:noFill/>
              <a:ln w="1">
                <a:noFill/>
                <a:miter lim="800000"/>
                <a:headEnd/>
                <a:tailEnd/>
              </a:ln>
            </p:spPr>
          </p:pic>
        </p:grpSp>
        <p:sp>
          <p:nvSpPr>
            <p:cNvPr id="62" name="Rectangle 61"/>
            <p:cNvSpPr/>
            <p:nvPr/>
          </p:nvSpPr>
          <p:spPr>
            <a:xfrm>
              <a:off x="7086600" y="438090"/>
              <a:ext cx="20574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i="1" kern="0" spc="50" dirty="0" smtClean="0">
                  <a:ln w="12700" cmpd="sng">
                    <a:solidFill>
                      <a:srgbClr val="F79646">
                        <a:satMod val="120000"/>
                        <a:shade val="80000"/>
                      </a:srgbClr>
                    </a:solidFill>
                    <a:prstDash val="solid"/>
                  </a:ln>
                  <a:solidFill>
                    <a:srgbClr val="F79646">
                      <a:tint val="1000"/>
                    </a:srgbClr>
                  </a:solidFill>
                  <a:effectLst>
                    <a:glow rad="228600">
                      <a:srgbClr val="B01410"/>
                    </a:glow>
                  </a:effectLst>
                  <a:latin typeface="Calibri"/>
                </a:rPr>
                <a:t>Fruit color</a:t>
              </a:r>
              <a:endParaRPr lang="en-US" sz="1600" b="1" kern="0" dirty="0">
                <a:solidFill>
                  <a:srgbClr val="570000"/>
                </a:solidFill>
                <a:latin typeface="Calibri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1" dirty="0" smtClean="0">
                <a:solidFill>
                  <a:srgbClr val="570000"/>
                </a:solidFill>
              </a:rPr>
              <a:t>Strawberry: Red Stele Resistance</a:t>
            </a:r>
            <a:endParaRPr lang="en-US" sz="3600" b="1" dirty="0">
              <a:solidFill>
                <a:srgbClr val="570000"/>
              </a:solidFill>
            </a:endParaRPr>
          </a:p>
        </p:txBody>
      </p:sp>
      <p:pic>
        <p:nvPicPr>
          <p:cNvPr id="6" name="Picture 7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609600"/>
            <a:ext cx="1828800" cy="192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48000" y="2706231"/>
            <a:ext cx="6096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570000"/>
                </a:solidFill>
              </a:rPr>
              <a:t> Validation of marker by inoculations:</a:t>
            </a:r>
          </a:p>
          <a:p>
            <a:pPr marL="398463" indent="-166688">
              <a:tabLst>
                <a:tab pos="1262063" algn="l"/>
              </a:tabLst>
            </a:pPr>
            <a:r>
              <a:rPr lang="en-US" sz="2600" dirty="0" smtClean="0">
                <a:solidFill>
                  <a:srgbClr val="570000"/>
                </a:solidFill>
              </a:rPr>
              <a:t>	- 75% match genotype-phenotype</a:t>
            </a:r>
            <a:br>
              <a:rPr lang="en-US" sz="2600" dirty="0" smtClean="0">
                <a:solidFill>
                  <a:srgbClr val="570000"/>
                </a:solidFill>
              </a:rPr>
            </a:br>
            <a:r>
              <a:rPr lang="en-US" sz="2600" dirty="0" smtClean="0">
                <a:solidFill>
                  <a:srgbClr val="570000"/>
                </a:solidFill>
              </a:rPr>
              <a:t>- 20% individuals have other	resistance sources</a:t>
            </a:r>
          </a:p>
        </p:txBody>
      </p:sp>
      <p:pic>
        <p:nvPicPr>
          <p:cNvPr id="15" name="Picture 14" descr="RSR rati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0"/>
            <a:ext cx="2824475" cy="189071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0" y="4495800"/>
            <a:ext cx="2819400" cy="369332"/>
          </a:xfrm>
          <a:prstGeom prst="rect">
            <a:avLst/>
          </a:prstGeom>
          <a:gradFill flip="none" rotWithShape="1">
            <a:gsLst>
              <a:gs pos="0">
                <a:srgbClr val="570000">
                  <a:alpha val="87000"/>
                </a:srgbClr>
              </a:gs>
              <a:gs pos="45000">
                <a:srgbClr val="570000">
                  <a:alpha val="45000"/>
                </a:srgbClr>
              </a:gs>
              <a:gs pos="100000">
                <a:srgbClr val="00FF00">
                  <a:alpha val="54000"/>
                </a:srgbClr>
              </a:gs>
            </a:gsLst>
            <a:lin ang="0" scaled="1"/>
            <a:tileRect/>
          </a:gradFill>
          <a:effectLst>
            <a:glow rad="101600">
              <a:schemeClr val="bg2">
                <a:lumMod val="20000"/>
                <a:lumOff val="80000"/>
                <a:alpha val="75000"/>
              </a:schemeClr>
            </a:glow>
          </a:effectLst>
        </p:spPr>
        <p:txBody>
          <a:bodyPr wrap="square">
            <a:spAutoFit/>
          </a:bodyPr>
          <a:lstStyle/>
          <a:p>
            <a:pPr defTabSz="349035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0    1    2    3     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  </a:t>
            </a:r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1600200" y="2590800"/>
            <a:ext cx="0" cy="25146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371600" y="4724400"/>
            <a:ext cx="12953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srgbClr val="0000FF"/>
                </a:solidFill>
                <a:latin typeface="Arial" charset="0"/>
              </a:rPr>
              <a:t>3.43</a:t>
            </a:r>
            <a:r>
              <a:rPr lang="en-US" sz="3200" i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</a:rPr>
              <a:t>d</a:t>
            </a:r>
            <a:r>
              <a:rPr lang="en-US" sz="2000" i="1" dirty="0" smtClean="0">
                <a:solidFill>
                  <a:srgbClr val="0000FF"/>
                </a:solidFill>
                <a:latin typeface="Arial" charset="0"/>
              </a:rPr>
              <a:t>isease threshold</a:t>
            </a:r>
            <a:endParaRPr lang="en-US" sz="2000" i="1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3000" y="1408093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570000"/>
                </a:solidFill>
              </a:rPr>
              <a:t>Is presence of certain SSR allele associated with red stele resistance?</a:t>
            </a:r>
            <a:endParaRPr lang="en-US" sz="2800" dirty="0">
              <a:solidFill>
                <a:srgbClr val="57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7999" y="4724400"/>
            <a:ext cx="60960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570000"/>
                </a:solidFill>
              </a:rPr>
              <a:t>Genotypic data also used to identify</a:t>
            </a:r>
            <a:br>
              <a:rPr lang="en-US" sz="2600" dirty="0" smtClean="0">
                <a:solidFill>
                  <a:srgbClr val="570000"/>
                </a:solidFill>
              </a:rPr>
            </a:br>
            <a:r>
              <a:rPr lang="en-US" sz="2600" dirty="0" smtClean="0">
                <a:solidFill>
                  <a:srgbClr val="570000"/>
                </a:solidFill>
              </a:rPr>
              <a:t>many cases of incorrect parentage  </a:t>
            </a:r>
            <a:endParaRPr lang="en-US" sz="2600" dirty="0">
              <a:solidFill>
                <a:srgbClr val="570000"/>
              </a:solidFill>
            </a:endParaRPr>
          </a:p>
        </p:txBody>
      </p:sp>
      <p:grpSp>
        <p:nvGrpSpPr>
          <p:cNvPr id="14" name="Group 69"/>
          <p:cNvGrpSpPr/>
          <p:nvPr/>
        </p:nvGrpSpPr>
        <p:grpSpPr>
          <a:xfrm>
            <a:off x="101431" y="609600"/>
            <a:ext cx="2108369" cy="935146"/>
            <a:chOff x="152400" y="0"/>
            <a:chExt cx="3582562" cy="1589010"/>
          </a:xfrm>
        </p:grpSpPr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52400" y="0"/>
              <a:ext cx="2158284" cy="1589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Rectangle 18"/>
            <p:cNvSpPr/>
            <p:nvPr/>
          </p:nvSpPr>
          <p:spPr>
            <a:xfrm>
              <a:off x="1404325" y="129480"/>
              <a:ext cx="2330637" cy="993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i="1" kern="0" spc="50" dirty="0" smtClean="0">
                  <a:ln w="12700" cmpd="sng">
                    <a:solidFill>
                      <a:srgbClr val="F79646">
                        <a:satMod val="120000"/>
                        <a:shade val="80000"/>
                      </a:srgbClr>
                    </a:solidFill>
                    <a:prstDash val="solid"/>
                  </a:ln>
                  <a:solidFill>
                    <a:srgbClr val="F79646">
                      <a:tint val="1000"/>
                    </a:srgbClr>
                  </a:solidFill>
                  <a:effectLst>
                    <a:glow rad="228600">
                      <a:srgbClr val="B01410"/>
                    </a:glow>
                  </a:effectLst>
                  <a:latin typeface="Calibri"/>
                </a:rPr>
                <a:t>Red stele resistance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0" y="5846094"/>
            <a:ext cx="9144001" cy="1065784"/>
            <a:chOff x="0" y="5846094"/>
            <a:chExt cx="9144001" cy="1065784"/>
          </a:xfrm>
        </p:grpSpPr>
        <p:grpSp>
          <p:nvGrpSpPr>
            <p:cNvPr id="36" name="Group 35"/>
            <p:cNvGrpSpPr/>
            <p:nvPr/>
          </p:nvGrpSpPr>
          <p:grpSpPr>
            <a:xfrm>
              <a:off x="0" y="5943600"/>
              <a:ext cx="9144001" cy="914400"/>
              <a:chOff x="0" y="5943600"/>
              <a:chExt cx="9144001" cy="914400"/>
            </a:xfrm>
          </p:grpSpPr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1" y="6400800"/>
                <a:ext cx="9144000" cy="457200"/>
              </a:xfrm>
              <a:prstGeom prst="rect">
                <a:avLst/>
              </a:prstGeom>
              <a:solidFill>
                <a:srgbClr val="324D3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0" y="5943600"/>
                <a:ext cx="9144000" cy="457200"/>
              </a:xfrm>
              <a:prstGeom prst="roundRect">
                <a:avLst>
                  <a:gd name="adj" fmla="val 0"/>
                </a:avLst>
              </a:prstGeom>
              <a:solidFill>
                <a:srgbClr val="BDD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Text Box 7"/>
              <p:cNvSpPr txBox="1">
                <a:spLocks noChangeArrowheads="1"/>
              </p:cNvSpPr>
              <p:nvPr/>
            </p:nvSpPr>
            <p:spPr bwMode="auto">
              <a:xfrm>
                <a:off x="0" y="5943600"/>
                <a:ext cx="91440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100000"/>
                  </a:spcBef>
                  <a:spcAft>
                    <a:spcPct val="0"/>
                  </a:spcAft>
                  <a:tabLst>
                    <a:tab pos="1778000" algn="l"/>
                  </a:tabLst>
                </a:pPr>
                <a:r>
                  <a:rPr lang="en-US" dirty="0" smtClean="0">
                    <a:solidFill>
                      <a:srgbClr val="570000"/>
                    </a:solidFill>
                  </a:rPr>
                  <a:t>             Marker(s)?	1 SSR</a:t>
                </a:r>
                <a:endParaRPr lang="en-US" sz="1400" dirty="0">
                  <a:solidFill>
                    <a:srgbClr val="570000"/>
                  </a:solidFill>
                </a:endParaRPr>
              </a:p>
            </p:txBody>
          </p:sp>
          <p:sp>
            <p:nvSpPr>
              <p:cNvPr id="40" name="Text Box 7"/>
              <p:cNvSpPr txBox="1">
                <a:spLocks noChangeArrowheads="1"/>
              </p:cNvSpPr>
              <p:nvPr/>
            </p:nvSpPr>
            <p:spPr bwMode="auto">
              <a:xfrm>
                <a:off x="0" y="6396335"/>
                <a:ext cx="91440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vl="0">
                  <a:spcBef>
                    <a:spcPct val="100000"/>
                  </a:spcBef>
                  <a:tabLst>
                    <a:tab pos="1778000" algn="l"/>
                  </a:tabLst>
                </a:pPr>
                <a:r>
                  <a:rPr lang="en-US" dirty="0" smtClean="0">
                    <a:solidFill>
                      <a:srgbClr val="FFFFFF"/>
                    </a:solidFill>
                  </a:rPr>
                  <a:t>       Application? </a:t>
                </a:r>
                <a:r>
                  <a:rPr lang="en-US" sz="2000" i="1" dirty="0" smtClean="0">
                    <a:solidFill>
                      <a:srgbClr val="FFFFFF"/>
                    </a:solidFill>
                  </a:rPr>
                  <a:t>Parents</a:t>
                </a:r>
                <a:r>
                  <a:rPr lang="en-US" sz="2000" dirty="0" smtClean="0">
                    <a:solidFill>
                      <a:srgbClr val="FFFFFF"/>
                    </a:solidFill>
                  </a:rPr>
                  <a:t>: crossing  </a:t>
                </a:r>
                <a:r>
                  <a:rPr lang="en-US" sz="2000" i="1" dirty="0" smtClean="0">
                    <a:solidFill>
                      <a:srgbClr val="FFFFFF"/>
                    </a:solidFill>
                  </a:rPr>
                  <a:t>Seedlings</a:t>
                </a:r>
                <a:r>
                  <a:rPr lang="en-US" sz="2000" dirty="0" smtClean="0">
                    <a:solidFill>
                      <a:srgbClr val="FFFFFF"/>
                    </a:solidFill>
                  </a:rPr>
                  <a:t>: culling  </a:t>
                </a:r>
                <a:r>
                  <a:rPr lang="en-US" sz="2000" i="1" dirty="0" smtClean="0">
                    <a:solidFill>
                      <a:srgbClr val="FFFFFF"/>
                    </a:solidFill>
                  </a:rPr>
                  <a:t>Selections</a:t>
                </a:r>
                <a:r>
                  <a:rPr lang="en-US" sz="2000" dirty="0" smtClean="0">
                    <a:solidFill>
                      <a:srgbClr val="FFFFFF"/>
                    </a:solidFill>
                  </a:rPr>
                  <a:t>: advance</a:t>
                </a:r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7393074">
              <a:off x="16235" y="5995912"/>
              <a:ext cx="1065784" cy="766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1524000" y="0"/>
            <a:ext cx="762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1" dirty="0" smtClean="0">
                <a:solidFill>
                  <a:srgbClr val="570000"/>
                </a:solidFill>
              </a:rPr>
              <a:t>Apple: Skin Coloration</a:t>
            </a:r>
            <a:endParaRPr lang="en-US" sz="3600" b="1" dirty="0">
              <a:solidFill>
                <a:srgbClr val="57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90800" cy="136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" name="Rectangle 58"/>
          <p:cNvSpPr/>
          <p:nvPr/>
        </p:nvSpPr>
        <p:spPr>
          <a:xfrm>
            <a:off x="1315950" y="1607403"/>
            <a:ext cx="31010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Cover amount over apple skin surface</a:t>
            </a:r>
            <a:endParaRPr lang="en-US" sz="2400" dirty="0"/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891310">
            <a:off x="2364460" y="4815305"/>
            <a:ext cx="859831" cy="87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891310">
            <a:off x="392214" y="4796989"/>
            <a:ext cx="856180" cy="91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20000"/>
          </a:blip>
          <a:srcRect/>
          <a:stretch>
            <a:fillRect/>
          </a:stretch>
        </p:blipFill>
        <p:spPr bwMode="auto">
          <a:xfrm rot="19891310">
            <a:off x="4414890" y="4831808"/>
            <a:ext cx="844978" cy="84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73"/>
          <p:cNvGrpSpPr/>
          <p:nvPr/>
        </p:nvGrpSpPr>
        <p:grpSpPr>
          <a:xfrm>
            <a:off x="5486400" y="685800"/>
            <a:ext cx="3352800" cy="3129876"/>
            <a:chOff x="5562600" y="2902803"/>
            <a:chExt cx="3352800" cy="3129876"/>
          </a:xfrm>
        </p:grpSpPr>
        <p:sp>
          <p:nvSpPr>
            <p:cNvPr id="75" name="Text Box 7"/>
            <p:cNvSpPr txBox="1">
              <a:spLocks noChangeArrowheads="1"/>
            </p:cNvSpPr>
            <p:nvPr/>
          </p:nvSpPr>
          <p:spPr bwMode="auto">
            <a:xfrm>
              <a:off x="5867400" y="2902803"/>
              <a:ext cx="28194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10000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570000"/>
                  </a:solidFill>
                </a:rPr>
                <a:t>Allele &amp; Genotype frequencies</a:t>
              </a:r>
              <a:r>
                <a:rPr lang="en-US" sz="1400" dirty="0" smtClean="0">
                  <a:solidFill>
                    <a:srgbClr val="570000"/>
                  </a:solidFill>
                </a:rPr>
                <a:t> in 192 </a:t>
              </a:r>
              <a:r>
                <a:rPr lang="en-US" sz="1400" dirty="0" err="1" smtClean="0">
                  <a:solidFill>
                    <a:srgbClr val="570000"/>
                  </a:solidFill>
                </a:rPr>
                <a:t>cvs</a:t>
              </a:r>
              <a:endParaRPr lang="en-US" sz="1400" dirty="0">
                <a:solidFill>
                  <a:srgbClr val="570000"/>
                </a:solidFill>
              </a:endParaRPr>
            </a:p>
          </p:txBody>
        </p:sp>
        <p:pic>
          <p:nvPicPr>
            <p:cNvPr id="76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40321" y="3657600"/>
              <a:ext cx="2375079" cy="2375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7" name="Picture 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62600" y="3733800"/>
              <a:ext cx="914400" cy="936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8" name="TextBox 77"/>
            <p:cNvSpPr txBox="1"/>
            <p:nvPr/>
          </p:nvSpPr>
          <p:spPr>
            <a:xfrm>
              <a:off x="5562600" y="39624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rf</a:t>
              </a:r>
              <a:endPara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019800" y="4126468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Rf</a:t>
              </a:r>
              <a:endPara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162800" y="4012842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rfrf</a:t>
              </a:r>
              <a:endPara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001000" y="447004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RfRf</a:t>
              </a:r>
              <a:endPara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010400" y="5079642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Rfrf</a:t>
              </a:r>
              <a:endPara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 l="17540" t="37166" r="28491"/>
          <a:stretch>
            <a:fillRect/>
          </a:stretch>
        </p:blipFill>
        <p:spPr bwMode="auto">
          <a:xfrm>
            <a:off x="378358" y="2605617"/>
            <a:ext cx="4800600" cy="219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76200" y="1447800"/>
            <a:ext cx="129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9" name="Straight Connector 68"/>
          <p:cNvCxnSpPr/>
          <p:nvPr/>
        </p:nvCxnSpPr>
        <p:spPr>
          <a:xfrm>
            <a:off x="3833116" y="2553237"/>
            <a:ext cx="0" cy="1676400"/>
          </a:xfrm>
          <a:prstGeom prst="line">
            <a:avLst/>
          </a:prstGeom>
          <a:ln w="152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5271898" y="3759875"/>
            <a:ext cx="3352800" cy="2031325"/>
            <a:chOff x="5181600" y="3759875"/>
            <a:chExt cx="3352800" cy="2031325"/>
          </a:xfrm>
        </p:grpSpPr>
        <p:sp>
          <p:nvSpPr>
            <p:cNvPr id="24" name="TextBox 23"/>
            <p:cNvSpPr txBox="1"/>
            <p:nvPr/>
          </p:nvSpPr>
          <p:spPr>
            <a:xfrm>
              <a:off x="5181600" y="3759875"/>
              <a:ext cx="33528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dirty="0" smtClean="0">
                  <a:solidFill>
                    <a:srgbClr val="0000FF"/>
                  </a:solidFill>
                </a:rPr>
                <a:t>1000 seedlings – how many with score &gt;4?</a:t>
              </a:r>
            </a:p>
            <a:p>
              <a:pPr>
                <a:spcAft>
                  <a:spcPts val="1800"/>
                </a:spcAft>
              </a:pPr>
              <a:r>
                <a:rPr lang="en-US" dirty="0" smtClean="0">
                  <a:solidFill>
                    <a:srgbClr val="0000FF"/>
                  </a:solidFill>
                  <a:latin typeface="Corbel" pitchFamily="34" charset="0"/>
                </a:rPr>
                <a:t>Rfrf  x RfRf </a:t>
              </a:r>
              <a:r>
                <a:rPr lang="en-US" dirty="0" smtClean="0">
                  <a:solidFill>
                    <a:srgbClr val="0000FF"/>
                  </a:solidFill>
                </a:rPr>
                <a:t>---&gt; 647</a:t>
              </a:r>
            </a:p>
            <a:p>
              <a:pPr>
                <a:spcAft>
                  <a:spcPts val="1800"/>
                </a:spcAft>
              </a:pPr>
              <a:r>
                <a:rPr lang="en-US" dirty="0" smtClean="0">
                  <a:solidFill>
                    <a:srgbClr val="0000FF"/>
                  </a:solidFill>
                  <a:latin typeface="Corbel" pitchFamily="34" charset="0"/>
                </a:rPr>
                <a:t>RfRf x RfRf </a:t>
              </a:r>
              <a:r>
                <a:rPr lang="en-US" dirty="0" smtClean="0">
                  <a:solidFill>
                    <a:srgbClr val="0000FF"/>
                  </a:solidFill>
                </a:rPr>
                <a:t>---&gt; 818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5537916" y="4763037"/>
              <a:ext cx="266163" cy="381000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758302" y="4796025"/>
            <a:ext cx="1676400" cy="830997"/>
            <a:chOff x="7668004" y="4796025"/>
            <a:chExt cx="1676400" cy="830997"/>
          </a:xfrm>
        </p:grpSpPr>
        <p:sp>
          <p:nvSpPr>
            <p:cNvPr id="27" name="TextBox 26"/>
            <p:cNvSpPr txBox="1"/>
            <p:nvPr/>
          </p:nvSpPr>
          <p:spPr>
            <a:xfrm rot="2003890">
              <a:off x="7668004" y="4796025"/>
              <a:ext cx="1676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+26% efficiency!</a:t>
              </a:r>
              <a:endParaRPr lang="en-US" dirty="0"/>
            </a:p>
          </p:txBody>
        </p:sp>
        <p:cxnSp>
          <p:nvCxnSpPr>
            <p:cNvPr id="29" name="Elbow Connector 28"/>
            <p:cNvCxnSpPr/>
            <p:nvPr/>
          </p:nvCxnSpPr>
          <p:spPr>
            <a:xfrm rot="10800000" flipV="1">
              <a:off x="7809964" y="5410200"/>
              <a:ext cx="419637" cy="127716"/>
            </a:xfrm>
            <a:prstGeom prst="bentConnector3">
              <a:avLst>
                <a:gd name="adj1" fmla="val 895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 rot="16200000">
            <a:off x="-447645" y="3114645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Narrow" pitchFamily="34" charset="0"/>
              </a:rPr>
              <a:t>probability</a:t>
            </a:r>
            <a:endParaRPr lang="en-US" sz="2000" dirty="0">
              <a:latin typeface="Arial Narrow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0" y="5846094"/>
            <a:ext cx="9448800" cy="1065784"/>
            <a:chOff x="0" y="5846094"/>
            <a:chExt cx="9448800" cy="1065784"/>
          </a:xfrm>
        </p:grpSpPr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1" y="6400800"/>
              <a:ext cx="9144000" cy="457200"/>
            </a:xfrm>
            <a:prstGeom prst="rect">
              <a:avLst/>
            </a:prstGeom>
            <a:solidFill>
              <a:srgbClr val="324D3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0" y="5943600"/>
              <a:ext cx="9144000" cy="457200"/>
            </a:xfrm>
            <a:prstGeom prst="roundRect">
              <a:avLst>
                <a:gd name="adj" fmla="val 0"/>
              </a:avLst>
            </a:prstGeom>
            <a:solidFill>
              <a:srgbClr val="BDD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85" name="Text Box 7"/>
            <p:cNvSpPr txBox="1">
              <a:spLocks noChangeArrowheads="1"/>
            </p:cNvSpPr>
            <p:nvPr/>
          </p:nvSpPr>
          <p:spPr bwMode="auto">
            <a:xfrm>
              <a:off x="0" y="5943600"/>
              <a:ext cx="9144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100000"/>
                </a:spcBef>
                <a:spcAft>
                  <a:spcPct val="0"/>
                </a:spcAft>
                <a:tabLst>
                  <a:tab pos="1778000" algn="l"/>
                </a:tabLst>
              </a:pPr>
              <a:r>
                <a:rPr lang="en-US" dirty="0" smtClean="0">
                  <a:solidFill>
                    <a:srgbClr val="570000"/>
                  </a:solidFill>
                </a:rPr>
                <a:t>             Marker(s)?	1-3 SNPs from 8K array genome scan</a:t>
              </a:r>
              <a:endParaRPr lang="en-US" sz="1400" dirty="0">
                <a:solidFill>
                  <a:srgbClr val="570000"/>
                </a:solidFill>
              </a:endParaRPr>
            </a:p>
          </p:txBody>
        </p:sp>
        <p:sp>
          <p:nvSpPr>
            <p:cNvPr id="86" name="Text Box 7"/>
            <p:cNvSpPr txBox="1">
              <a:spLocks noChangeArrowheads="1"/>
            </p:cNvSpPr>
            <p:nvPr/>
          </p:nvSpPr>
          <p:spPr bwMode="auto">
            <a:xfrm>
              <a:off x="0" y="6396335"/>
              <a:ext cx="9448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100000"/>
                </a:spcBef>
                <a:spcAft>
                  <a:spcPct val="0"/>
                </a:spcAft>
                <a:tabLst>
                  <a:tab pos="1778000" algn="l"/>
                </a:tabLst>
              </a:pPr>
              <a:r>
                <a:rPr lang="en-US" dirty="0" smtClean="0">
                  <a:solidFill>
                    <a:schemeClr val="bg1"/>
                  </a:solidFill>
                </a:rPr>
                <a:t>       Application?</a:t>
              </a:r>
              <a:r>
                <a:rPr lang="en-US" dirty="0" smtClean="0">
                  <a:solidFill>
                    <a:srgbClr val="570000"/>
                  </a:solidFill>
                </a:rPr>
                <a:t>  </a:t>
              </a:r>
              <a:r>
                <a:rPr lang="en-US" sz="2200" i="1" dirty="0" smtClean="0">
                  <a:solidFill>
                    <a:schemeClr val="bg1"/>
                  </a:solidFill>
                </a:rPr>
                <a:t>Parents</a:t>
              </a:r>
              <a:r>
                <a:rPr lang="en-US" sz="2200" dirty="0" smtClean="0">
                  <a:solidFill>
                    <a:schemeClr val="bg1"/>
                  </a:solidFill>
                </a:rPr>
                <a:t>: crossing    </a:t>
              </a:r>
              <a:r>
                <a:rPr lang="en-US" sz="2200" i="1" dirty="0" smtClean="0">
                  <a:solidFill>
                    <a:schemeClr val="bg1"/>
                  </a:solidFill>
                </a:rPr>
                <a:t>Selections</a:t>
              </a:r>
              <a:r>
                <a:rPr lang="en-US" sz="2200" dirty="0" smtClean="0">
                  <a:solidFill>
                    <a:schemeClr val="bg1"/>
                  </a:solidFill>
                </a:rPr>
                <a:t>: distinguish Rfrf / RfRf</a:t>
              </a:r>
              <a:endParaRPr lang="en-US" sz="2200" dirty="0">
                <a:solidFill>
                  <a:schemeClr val="bg1"/>
                </a:solidFill>
              </a:endParaRPr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17393074">
              <a:off x="16235" y="5995912"/>
              <a:ext cx="1065784" cy="766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1" dirty="0" smtClean="0">
                <a:solidFill>
                  <a:srgbClr val="570000"/>
                </a:solidFill>
              </a:rPr>
              <a:t>Peach: Maturity Date</a:t>
            </a:r>
            <a:endParaRPr lang="en-US" sz="3600" b="1" dirty="0">
              <a:solidFill>
                <a:srgbClr val="570000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1358795" y="3591492"/>
            <a:ext cx="3082122" cy="1166052"/>
          </a:xfrm>
          <a:custGeom>
            <a:avLst/>
            <a:gdLst>
              <a:gd name="connsiteX0" fmla="*/ 0 w 6117465"/>
              <a:gd name="connsiteY0" fmla="*/ 1910367 h 1910367"/>
              <a:gd name="connsiteX1" fmla="*/ 3052293 w 6117465"/>
              <a:gd name="connsiteY1" fmla="*/ 4293 h 1910367"/>
              <a:gd name="connsiteX2" fmla="*/ 6117465 w 6117465"/>
              <a:gd name="connsiteY2" fmla="*/ 1884609 h 1910367"/>
              <a:gd name="connsiteX0" fmla="*/ 0 w 6117465"/>
              <a:gd name="connsiteY0" fmla="*/ 1910367 h 1923245"/>
              <a:gd name="connsiteX1" fmla="*/ 3052293 w 6117465"/>
              <a:gd name="connsiteY1" fmla="*/ 4293 h 1923245"/>
              <a:gd name="connsiteX2" fmla="*/ 6117465 w 6117465"/>
              <a:gd name="connsiteY2" fmla="*/ 1884609 h 1923245"/>
              <a:gd name="connsiteX0" fmla="*/ 0 w 6117465"/>
              <a:gd name="connsiteY0" fmla="*/ 1910367 h 1940417"/>
              <a:gd name="connsiteX1" fmla="*/ 3052293 w 6117465"/>
              <a:gd name="connsiteY1" fmla="*/ 4293 h 1940417"/>
              <a:gd name="connsiteX2" fmla="*/ 6117465 w 6117465"/>
              <a:gd name="connsiteY2" fmla="*/ 1884609 h 1940417"/>
              <a:gd name="connsiteX0" fmla="*/ 0 w 6117465"/>
              <a:gd name="connsiteY0" fmla="*/ 1910367 h 1940417"/>
              <a:gd name="connsiteX1" fmla="*/ 3052293 w 6117465"/>
              <a:gd name="connsiteY1" fmla="*/ 4293 h 1940417"/>
              <a:gd name="connsiteX2" fmla="*/ 6117465 w 6117465"/>
              <a:gd name="connsiteY2" fmla="*/ 1884609 h 1940417"/>
              <a:gd name="connsiteX0" fmla="*/ 0 w 6117465"/>
              <a:gd name="connsiteY0" fmla="*/ 1908221 h 1938271"/>
              <a:gd name="connsiteX1" fmla="*/ 3052293 w 6117465"/>
              <a:gd name="connsiteY1" fmla="*/ 2147 h 1938271"/>
              <a:gd name="connsiteX2" fmla="*/ 6117465 w 6117465"/>
              <a:gd name="connsiteY2" fmla="*/ 1882463 h 1938271"/>
              <a:gd name="connsiteX0" fmla="*/ 0 w 6117465"/>
              <a:gd name="connsiteY0" fmla="*/ 1908221 h 1938271"/>
              <a:gd name="connsiteX1" fmla="*/ 3052293 w 6117465"/>
              <a:gd name="connsiteY1" fmla="*/ 2147 h 1938271"/>
              <a:gd name="connsiteX2" fmla="*/ 6117465 w 6117465"/>
              <a:gd name="connsiteY2" fmla="*/ 1882463 h 1938271"/>
              <a:gd name="connsiteX0" fmla="*/ 0 w 6117465"/>
              <a:gd name="connsiteY0" fmla="*/ 1908221 h 1938271"/>
              <a:gd name="connsiteX1" fmla="*/ 3052293 w 6117465"/>
              <a:gd name="connsiteY1" fmla="*/ 2147 h 1938271"/>
              <a:gd name="connsiteX2" fmla="*/ 6117465 w 6117465"/>
              <a:gd name="connsiteY2" fmla="*/ 1882463 h 1938271"/>
              <a:gd name="connsiteX0" fmla="*/ 0 w 6117465"/>
              <a:gd name="connsiteY0" fmla="*/ 1908221 h 1915733"/>
              <a:gd name="connsiteX1" fmla="*/ 3052293 w 6117465"/>
              <a:gd name="connsiteY1" fmla="*/ 2147 h 1915733"/>
              <a:gd name="connsiteX2" fmla="*/ 6117465 w 6117465"/>
              <a:gd name="connsiteY2" fmla="*/ 1882463 h 1915733"/>
              <a:gd name="connsiteX0" fmla="*/ 0 w 6117465"/>
              <a:gd name="connsiteY0" fmla="*/ 1908221 h 1915733"/>
              <a:gd name="connsiteX1" fmla="*/ 3052293 w 6117465"/>
              <a:gd name="connsiteY1" fmla="*/ 2147 h 1915733"/>
              <a:gd name="connsiteX2" fmla="*/ 6117465 w 6117465"/>
              <a:gd name="connsiteY2" fmla="*/ 1882463 h 1915733"/>
              <a:gd name="connsiteX0" fmla="*/ 0 w 6117465"/>
              <a:gd name="connsiteY0" fmla="*/ 1906075 h 1913587"/>
              <a:gd name="connsiteX1" fmla="*/ 3052293 w 6117465"/>
              <a:gd name="connsiteY1" fmla="*/ 1 h 1913587"/>
              <a:gd name="connsiteX2" fmla="*/ 6117465 w 6117465"/>
              <a:gd name="connsiteY2" fmla="*/ 1880317 h 1913587"/>
              <a:gd name="connsiteX0" fmla="*/ 0 w 6117465"/>
              <a:gd name="connsiteY0" fmla="*/ 1906075 h 2120722"/>
              <a:gd name="connsiteX1" fmla="*/ 3052293 w 6117465"/>
              <a:gd name="connsiteY1" fmla="*/ 1 h 2120722"/>
              <a:gd name="connsiteX2" fmla="*/ 6117465 w 6117465"/>
              <a:gd name="connsiteY2" fmla="*/ 1880317 h 2120722"/>
              <a:gd name="connsiteX0" fmla="*/ 0 w 6117465"/>
              <a:gd name="connsiteY0" fmla="*/ 1906075 h 2120722"/>
              <a:gd name="connsiteX1" fmla="*/ 3052293 w 6117465"/>
              <a:gd name="connsiteY1" fmla="*/ 1 h 2120722"/>
              <a:gd name="connsiteX2" fmla="*/ 6117465 w 6117465"/>
              <a:gd name="connsiteY2" fmla="*/ 1880317 h 2120722"/>
              <a:gd name="connsiteX0" fmla="*/ 0 w 5607676"/>
              <a:gd name="connsiteY0" fmla="*/ 1906075 h 2152784"/>
              <a:gd name="connsiteX1" fmla="*/ 3052293 w 5607676"/>
              <a:gd name="connsiteY1" fmla="*/ 1 h 2152784"/>
              <a:gd name="connsiteX2" fmla="*/ 5607676 w 5607676"/>
              <a:gd name="connsiteY2" fmla="*/ 1912379 h 2152784"/>
              <a:gd name="connsiteX0" fmla="*/ 0 w 5607676"/>
              <a:gd name="connsiteY0" fmla="*/ 1906075 h 2109990"/>
              <a:gd name="connsiteX1" fmla="*/ 3052293 w 5607676"/>
              <a:gd name="connsiteY1" fmla="*/ 1 h 2109990"/>
              <a:gd name="connsiteX2" fmla="*/ 5607676 w 5607676"/>
              <a:gd name="connsiteY2" fmla="*/ 1912379 h 2109990"/>
              <a:gd name="connsiteX0" fmla="*/ 0 w 5097887"/>
              <a:gd name="connsiteY0" fmla="*/ 1912379 h 2116294"/>
              <a:gd name="connsiteX1" fmla="*/ 2542504 w 5097887"/>
              <a:gd name="connsiteY1" fmla="*/ 1 h 2116294"/>
              <a:gd name="connsiteX2" fmla="*/ 5097887 w 5097887"/>
              <a:gd name="connsiteY2" fmla="*/ 1912379 h 2116294"/>
              <a:gd name="connsiteX0" fmla="*/ 0 w 4995929"/>
              <a:gd name="connsiteY0" fmla="*/ 1836179 h 2040094"/>
              <a:gd name="connsiteX1" fmla="*/ 2440546 w 4995929"/>
              <a:gd name="connsiteY1" fmla="*/ 1 h 2040094"/>
              <a:gd name="connsiteX2" fmla="*/ 4995929 w 4995929"/>
              <a:gd name="connsiteY2" fmla="*/ 1912379 h 2040094"/>
              <a:gd name="connsiteX0" fmla="*/ 0 w 4893971"/>
              <a:gd name="connsiteY0" fmla="*/ 1912379 h 2116294"/>
              <a:gd name="connsiteX1" fmla="*/ 2338588 w 4893971"/>
              <a:gd name="connsiteY1" fmla="*/ 1 h 2116294"/>
              <a:gd name="connsiteX2" fmla="*/ 4893971 w 4893971"/>
              <a:gd name="connsiteY2" fmla="*/ 1912379 h 2116294"/>
              <a:gd name="connsiteX0" fmla="*/ 0 w 5097886"/>
              <a:gd name="connsiteY0" fmla="*/ 1912379 h 2116294"/>
              <a:gd name="connsiteX1" fmla="*/ 2542503 w 5097886"/>
              <a:gd name="connsiteY1" fmla="*/ 1 h 2116294"/>
              <a:gd name="connsiteX2" fmla="*/ 5097886 w 5097886"/>
              <a:gd name="connsiteY2" fmla="*/ 1912379 h 2116294"/>
              <a:gd name="connsiteX0" fmla="*/ 0 w 5097886"/>
              <a:gd name="connsiteY0" fmla="*/ 1912379 h 1912379"/>
              <a:gd name="connsiteX1" fmla="*/ 2542503 w 5097886"/>
              <a:gd name="connsiteY1" fmla="*/ 1 h 1912379"/>
              <a:gd name="connsiteX2" fmla="*/ 5097886 w 5097886"/>
              <a:gd name="connsiteY2" fmla="*/ 1912379 h 1912379"/>
              <a:gd name="connsiteX0" fmla="*/ 0 w 5097886"/>
              <a:gd name="connsiteY0" fmla="*/ 1912379 h 1912379"/>
              <a:gd name="connsiteX1" fmla="*/ 2542503 w 5097886"/>
              <a:gd name="connsiteY1" fmla="*/ 1 h 1912379"/>
              <a:gd name="connsiteX2" fmla="*/ 5097886 w 5097886"/>
              <a:gd name="connsiteY2" fmla="*/ 1912379 h 1912379"/>
              <a:gd name="connsiteX0" fmla="*/ 0 w 5097886"/>
              <a:gd name="connsiteY0" fmla="*/ 1912379 h 1912379"/>
              <a:gd name="connsiteX1" fmla="*/ 2542503 w 5097886"/>
              <a:gd name="connsiteY1" fmla="*/ 1 h 1912379"/>
              <a:gd name="connsiteX2" fmla="*/ 5097886 w 5097886"/>
              <a:gd name="connsiteY2" fmla="*/ 1912379 h 1912379"/>
              <a:gd name="connsiteX0" fmla="*/ 0 w 5097886"/>
              <a:gd name="connsiteY0" fmla="*/ 1912379 h 1912379"/>
              <a:gd name="connsiteX1" fmla="*/ 2542503 w 5097886"/>
              <a:gd name="connsiteY1" fmla="*/ 1 h 1912379"/>
              <a:gd name="connsiteX2" fmla="*/ 5097886 w 5097886"/>
              <a:gd name="connsiteY2" fmla="*/ 1912379 h 191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7886" h="1912379">
                <a:moveTo>
                  <a:pt x="0" y="1912379"/>
                </a:moveTo>
                <a:cubicBezTo>
                  <a:pt x="1828968" y="1678972"/>
                  <a:pt x="1556321" y="8586"/>
                  <a:pt x="2542503" y="1"/>
                </a:cubicBezTo>
                <a:cubicBezTo>
                  <a:pt x="3540165" y="0"/>
                  <a:pt x="3224191" y="1679019"/>
                  <a:pt x="5097886" y="1912379"/>
                </a:cubicBezTo>
              </a:path>
            </a:pathLst>
          </a:custGeom>
          <a:solidFill>
            <a:srgbClr val="6699FF">
              <a:alpha val="49804"/>
            </a:srgbClr>
          </a:solidFill>
          <a:ln w="76200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0" y="3820092"/>
            <a:ext cx="3949108" cy="937452"/>
          </a:xfrm>
          <a:custGeom>
            <a:avLst/>
            <a:gdLst>
              <a:gd name="connsiteX0" fmla="*/ 0 w 6117465"/>
              <a:gd name="connsiteY0" fmla="*/ 1910367 h 1910367"/>
              <a:gd name="connsiteX1" fmla="*/ 3052293 w 6117465"/>
              <a:gd name="connsiteY1" fmla="*/ 4293 h 1910367"/>
              <a:gd name="connsiteX2" fmla="*/ 6117465 w 6117465"/>
              <a:gd name="connsiteY2" fmla="*/ 1884609 h 1910367"/>
              <a:gd name="connsiteX0" fmla="*/ 0 w 6117465"/>
              <a:gd name="connsiteY0" fmla="*/ 1910367 h 1923245"/>
              <a:gd name="connsiteX1" fmla="*/ 3052293 w 6117465"/>
              <a:gd name="connsiteY1" fmla="*/ 4293 h 1923245"/>
              <a:gd name="connsiteX2" fmla="*/ 6117465 w 6117465"/>
              <a:gd name="connsiteY2" fmla="*/ 1884609 h 1923245"/>
              <a:gd name="connsiteX0" fmla="*/ 0 w 6117465"/>
              <a:gd name="connsiteY0" fmla="*/ 1910367 h 1940417"/>
              <a:gd name="connsiteX1" fmla="*/ 3052293 w 6117465"/>
              <a:gd name="connsiteY1" fmla="*/ 4293 h 1940417"/>
              <a:gd name="connsiteX2" fmla="*/ 6117465 w 6117465"/>
              <a:gd name="connsiteY2" fmla="*/ 1884609 h 1940417"/>
              <a:gd name="connsiteX0" fmla="*/ 0 w 6117465"/>
              <a:gd name="connsiteY0" fmla="*/ 1910367 h 1940417"/>
              <a:gd name="connsiteX1" fmla="*/ 3052293 w 6117465"/>
              <a:gd name="connsiteY1" fmla="*/ 4293 h 1940417"/>
              <a:gd name="connsiteX2" fmla="*/ 6117465 w 6117465"/>
              <a:gd name="connsiteY2" fmla="*/ 1884609 h 1940417"/>
              <a:gd name="connsiteX0" fmla="*/ 0 w 6117465"/>
              <a:gd name="connsiteY0" fmla="*/ 1908221 h 1938271"/>
              <a:gd name="connsiteX1" fmla="*/ 3052293 w 6117465"/>
              <a:gd name="connsiteY1" fmla="*/ 2147 h 1938271"/>
              <a:gd name="connsiteX2" fmla="*/ 6117465 w 6117465"/>
              <a:gd name="connsiteY2" fmla="*/ 1882463 h 1938271"/>
              <a:gd name="connsiteX0" fmla="*/ 0 w 6117465"/>
              <a:gd name="connsiteY0" fmla="*/ 1908221 h 1938271"/>
              <a:gd name="connsiteX1" fmla="*/ 3052293 w 6117465"/>
              <a:gd name="connsiteY1" fmla="*/ 2147 h 1938271"/>
              <a:gd name="connsiteX2" fmla="*/ 6117465 w 6117465"/>
              <a:gd name="connsiteY2" fmla="*/ 1882463 h 1938271"/>
              <a:gd name="connsiteX0" fmla="*/ 0 w 6117465"/>
              <a:gd name="connsiteY0" fmla="*/ 1908221 h 1938271"/>
              <a:gd name="connsiteX1" fmla="*/ 3052293 w 6117465"/>
              <a:gd name="connsiteY1" fmla="*/ 2147 h 1938271"/>
              <a:gd name="connsiteX2" fmla="*/ 6117465 w 6117465"/>
              <a:gd name="connsiteY2" fmla="*/ 1882463 h 1938271"/>
              <a:gd name="connsiteX0" fmla="*/ 0 w 6117465"/>
              <a:gd name="connsiteY0" fmla="*/ 1908221 h 1915733"/>
              <a:gd name="connsiteX1" fmla="*/ 3052293 w 6117465"/>
              <a:gd name="connsiteY1" fmla="*/ 2147 h 1915733"/>
              <a:gd name="connsiteX2" fmla="*/ 6117465 w 6117465"/>
              <a:gd name="connsiteY2" fmla="*/ 1882463 h 1915733"/>
              <a:gd name="connsiteX0" fmla="*/ 0 w 6117465"/>
              <a:gd name="connsiteY0" fmla="*/ 1908221 h 1915733"/>
              <a:gd name="connsiteX1" fmla="*/ 3052293 w 6117465"/>
              <a:gd name="connsiteY1" fmla="*/ 2147 h 1915733"/>
              <a:gd name="connsiteX2" fmla="*/ 6117465 w 6117465"/>
              <a:gd name="connsiteY2" fmla="*/ 1882463 h 1915733"/>
              <a:gd name="connsiteX0" fmla="*/ 0 w 6117465"/>
              <a:gd name="connsiteY0" fmla="*/ 1906075 h 1913587"/>
              <a:gd name="connsiteX1" fmla="*/ 3052293 w 6117465"/>
              <a:gd name="connsiteY1" fmla="*/ 1 h 1913587"/>
              <a:gd name="connsiteX2" fmla="*/ 6117465 w 6117465"/>
              <a:gd name="connsiteY2" fmla="*/ 1880317 h 1913587"/>
              <a:gd name="connsiteX0" fmla="*/ 0 w 6117465"/>
              <a:gd name="connsiteY0" fmla="*/ 1906075 h 2120722"/>
              <a:gd name="connsiteX1" fmla="*/ 3052293 w 6117465"/>
              <a:gd name="connsiteY1" fmla="*/ 1 h 2120722"/>
              <a:gd name="connsiteX2" fmla="*/ 6117465 w 6117465"/>
              <a:gd name="connsiteY2" fmla="*/ 1880317 h 2120722"/>
              <a:gd name="connsiteX0" fmla="*/ 0 w 6117465"/>
              <a:gd name="connsiteY0" fmla="*/ 1906075 h 2120722"/>
              <a:gd name="connsiteX1" fmla="*/ 3052293 w 6117465"/>
              <a:gd name="connsiteY1" fmla="*/ 1 h 2120722"/>
              <a:gd name="connsiteX2" fmla="*/ 6117465 w 6117465"/>
              <a:gd name="connsiteY2" fmla="*/ 1880317 h 2120722"/>
              <a:gd name="connsiteX0" fmla="*/ 0 w 5607676"/>
              <a:gd name="connsiteY0" fmla="*/ 1906075 h 2152784"/>
              <a:gd name="connsiteX1" fmla="*/ 3052293 w 5607676"/>
              <a:gd name="connsiteY1" fmla="*/ 1 h 2152784"/>
              <a:gd name="connsiteX2" fmla="*/ 5607676 w 5607676"/>
              <a:gd name="connsiteY2" fmla="*/ 1912379 h 2152784"/>
              <a:gd name="connsiteX0" fmla="*/ 0 w 5607676"/>
              <a:gd name="connsiteY0" fmla="*/ 1906075 h 2109990"/>
              <a:gd name="connsiteX1" fmla="*/ 3052293 w 5607676"/>
              <a:gd name="connsiteY1" fmla="*/ 1 h 2109990"/>
              <a:gd name="connsiteX2" fmla="*/ 5607676 w 5607676"/>
              <a:gd name="connsiteY2" fmla="*/ 1912379 h 2109990"/>
              <a:gd name="connsiteX0" fmla="*/ 0 w 5097887"/>
              <a:gd name="connsiteY0" fmla="*/ 1912379 h 2116294"/>
              <a:gd name="connsiteX1" fmla="*/ 2542504 w 5097887"/>
              <a:gd name="connsiteY1" fmla="*/ 1 h 2116294"/>
              <a:gd name="connsiteX2" fmla="*/ 5097887 w 5097887"/>
              <a:gd name="connsiteY2" fmla="*/ 1912379 h 2116294"/>
              <a:gd name="connsiteX0" fmla="*/ 0 w 4995929"/>
              <a:gd name="connsiteY0" fmla="*/ 1836179 h 2040094"/>
              <a:gd name="connsiteX1" fmla="*/ 2440546 w 4995929"/>
              <a:gd name="connsiteY1" fmla="*/ 1 h 2040094"/>
              <a:gd name="connsiteX2" fmla="*/ 4995929 w 4995929"/>
              <a:gd name="connsiteY2" fmla="*/ 1912379 h 2040094"/>
              <a:gd name="connsiteX0" fmla="*/ 0 w 4893971"/>
              <a:gd name="connsiteY0" fmla="*/ 1912379 h 2116294"/>
              <a:gd name="connsiteX1" fmla="*/ 2338588 w 4893971"/>
              <a:gd name="connsiteY1" fmla="*/ 1 h 2116294"/>
              <a:gd name="connsiteX2" fmla="*/ 4893971 w 4893971"/>
              <a:gd name="connsiteY2" fmla="*/ 1912379 h 2116294"/>
              <a:gd name="connsiteX0" fmla="*/ 0 w 5097886"/>
              <a:gd name="connsiteY0" fmla="*/ 1912379 h 2116294"/>
              <a:gd name="connsiteX1" fmla="*/ 2542503 w 5097886"/>
              <a:gd name="connsiteY1" fmla="*/ 1 h 2116294"/>
              <a:gd name="connsiteX2" fmla="*/ 5097886 w 5097886"/>
              <a:gd name="connsiteY2" fmla="*/ 1912379 h 2116294"/>
              <a:gd name="connsiteX0" fmla="*/ 0 w 5097886"/>
              <a:gd name="connsiteY0" fmla="*/ 1912379 h 1912379"/>
              <a:gd name="connsiteX1" fmla="*/ 2542503 w 5097886"/>
              <a:gd name="connsiteY1" fmla="*/ 1 h 1912379"/>
              <a:gd name="connsiteX2" fmla="*/ 5097886 w 5097886"/>
              <a:gd name="connsiteY2" fmla="*/ 1912379 h 1912379"/>
              <a:gd name="connsiteX0" fmla="*/ 0 w 5097886"/>
              <a:gd name="connsiteY0" fmla="*/ 1912379 h 1912379"/>
              <a:gd name="connsiteX1" fmla="*/ 2542503 w 5097886"/>
              <a:gd name="connsiteY1" fmla="*/ 1 h 1912379"/>
              <a:gd name="connsiteX2" fmla="*/ 5097886 w 5097886"/>
              <a:gd name="connsiteY2" fmla="*/ 1912379 h 1912379"/>
              <a:gd name="connsiteX0" fmla="*/ 0 w 5097886"/>
              <a:gd name="connsiteY0" fmla="*/ 1912379 h 1912379"/>
              <a:gd name="connsiteX1" fmla="*/ 2542503 w 5097886"/>
              <a:gd name="connsiteY1" fmla="*/ 1 h 1912379"/>
              <a:gd name="connsiteX2" fmla="*/ 5097886 w 5097886"/>
              <a:gd name="connsiteY2" fmla="*/ 1912379 h 1912379"/>
              <a:gd name="connsiteX0" fmla="*/ 0 w 5097886"/>
              <a:gd name="connsiteY0" fmla="*/ 1912379 h 1912379"/>
              <a:gd name="connsiteX1" fmla="*/ 2542503 w 5097886"/>
              <a:gd name="connsiteY1" fmla="*/ 1 h 1912379"/>
              <a:gd name="connsiteX2" fmla="*/ 5097886 w 5097886"/>
              <a:gd name="connsiteY2" fmla="*/ 1912379 h 191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7886" h="1912379">
                <a:moveTo>
                  <a:pt x="0" y="1912379"/>
                </a:moveTo>
                <a:cubicBezTo>
                  <a:pt x="1828968" y="1678972"/>
                  <a:pt x="1556321" y="8586"/>
                  <a:pt x="2542503" y="1"/>
                </a:cubicBezTo>
                <a:cubicBezTo>
                  <a:pt x="3540165" y="0"/>
                  <a:pt x="3224191" y="1679019"/>
                  <a:pt x="5097886" y="1912379"/>
                </a:cubicBezTo>
              </a:path>
            </a:pathLst>
          </a:custGeom>
          <a:solidFill>
            <a:srgbClr val="00CC00">
              <a:alpha val="49804"/>
            </a:srgbClr>
          </a:solidFill>
          <a:ln w="762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500989" y="4753045"/>
            <a:ext cx="0" cy="185848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0" name="Straight Connector 29"/>
          <p:cNvCxnSpPr/>
          <p:nvPr/>
        </p:nvCxnSpPr>
        <p:spPr>
          <a:xfrm>
            <a:off x="1319636" y="4753045"/>
            <a:ext cx="0" cy="185848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1" name="Straight Connector 30"/>
          <p:cNvCxnSpPr/>
          <p:nvPr/>
        </p:nvCxnSpPr>
        <p:spPr>
          <a:xfrm>
            <a:off x="2138283" y="4753045"/>
            <a:ext cx="0" cy="185848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2" name="Straight Connector 31"/>
          <p:cNvCxnSpPr/>
          <p:nvPr/>
        </p:nvCxnSpPr>
        <p:spPr>
          <a:xfrm>
            <a:off x="2956930" y="4753045"/>
            <a:ext cx="0" cy="185848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3" name="Straight Connector 32"/>
          <p:cNvCxnSpPr/>
          <p:nvPr/>
        </p:nvCxnSpPr>
        <p:spPr>
          <a:xfrm>
            <a:off x="3775578" y="4753045"/>
            <a:ext cx="0" cy="185848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144251" y="4985355"/>
            <a:ext cx="713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-40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62898" y="4985355"/>
            <a:ext cx="713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-20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81545" y="4992470"/>
            <a:ext cx="713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July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00192" y="4992470"/>
            <a:ext cx="713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+20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18839" y="4985355"/>
            <a:ext cx="713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+40 days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1483366" y="3591492"/>
            <a:ext cx="1809360" cy="1166052"/>
          </a:xfrm>
          <a:custGeom>
            <a:avLst/>
            <a:gdLst>
              <a:gd name="connsiteX0" fmla="*/ 0 w 6117465"/>
              <a:gd name="connsiteY0" fmla="*/ 1910367 h 1910367"/>
              <a:gd name="connsiteX1" fmla="*/ 3052293 w 6117465"/>
              <a:gd name="connsiteY1" fmla="*/ 4293 h 1910367"/>
              <a:gd name="connsiteX2" fmla="*/ 6117465 w 6117465"/>
              <a:gd name="connsiteY2" fmla="*/ 1884609 h 1910367"/>
              <a:gd name="connsiteX0" fmla="*/ 0 w 6117465"/>
              <a:gd name="connsiteY0" fmla="*/ 1910367 h 1923245"/>
              <a:gd name="connsiteX1" fmla="*/ 3052293 w 6117465"/>
              <a:gd name="connsiteY1" fmla="*/ 4293 h 1923245"/>
              <a:gd name="connsiteX2" fmla="*/ 6117465 w 6117465"/>
              <a:gd name="connsiteY2" fmla="*/ 1884609 h 1923245"/>
              <a:gd name="connsiteX0" fmla="*/ 0 w 6117465"/>
              <a:gd name="connsiteY0" fmla="*/ 1910367 h 1940417"/>
              <a:gd name="connsiteX1" fmla="*/ 3052293 w 6117465"/>
              <a:gd name="connsiteY1" fmla="*/ 4293 h 1940417"/>
              <a:gd name="connsiteX2" fmla="*/ 6117465 w 6117465"/>
              <a:gd name="connsiteY2" fmla="*/ 1884609 h 1940417"/>
              <a:gd name="connsiteX0" fmla="*/ 0 w 6117465"/>
              <a:gd name="connsiteY0" fmla="*/ 1910367 h 1940417"/>
              <a:gd name="connsiteX1" fmla="*/ 3052293 w 6117465"/>
              <a:gd name="connsiteY1" fmla="*/ 4293 h 1940417"/>
              <a:gd name="connsiteX2" fmla="*/ 6117465 w 6117465"/>
              <a:gd name="connsiteY2" fmla="*/ 1884609 h 1940417"/>
              <a:gd name="connsiteX0" fmla="*/ 0 w 6117465"/>
              <a:gd name="connsiteY0" fmla="*/ 1908221 h 1938271"/>
              <a:gd name="connsiteX1" fmla="*/ 3052293 w 6117465"/>
              <a:gd name="connsiteY1" fmla="*/ 2147 h 1938271"/>
              <a:gd name="connsiteX2" fmla="*/ 6117465 w 6117465"/>
              <a:gd name="connsiteY2" fmla="*/ 1882463 h 1938271"/>
              <a:gd name="connsiteX0" fmla="*/ 0 w 6117465"/>
              <a:gd name="connsiteY0" fmla="*/ 1908221 h 1938271"/>
              <a:gd name="connsiteX1" fmla="*/ 3052293 w 6117465"/>
              <a:gd name="connsiteY1" fmla="*/ 2147 h 1938271"/>
              <a:gd name="connsiteX2" fmla="*/ 6117465 w 6117465"/>
              <a:gd name="connsiteY2" fmla="*/ 1882463 h 1938271"/>
              <a:gd name="connsiteX0" fmla="*/ 0 w 6117465"/>
              <a:gd name="connsiteY0" fmla="*/ 1908221 h 1938271"/>
              <a:gd name="connsiteX1" fmla="*/ 3052293 w 6117465"/>
              <a:gd name="connsiteY1" fmla="*/ 2147 h 1938271"/>
              <a:gd name="connsiteX2" fmla="*/ 6117465 w 6117465"/>
              <a:gd name="connsiteY2" fmla="*/ 1882463 h 1938271"/>
              <a:gd name="connsiteX0" fmla="*/ 0 w 6117465"/>
              <a:gd name="connsiteY0" fmla="*/ 1908221 h 1915733"/>
              <a:gd name="connsiteX1" fmla="*/ 3052293 w 6117465"/>
              <a:gd name="connsiteY1" fmla="*/ 2147 h 1915733"/>
              <a:gd name="connsiteX2" fmla="*/ 6117465 w 6117465"/>
              <a:gd name="connsiteY2" fmla="*/ 1882463 h 1915733"/>
              <a:gd name="connsiteX0" fmla="*/ 0 w 6117465"/>
              <a:gd name="connsiteY0" fmla="*/ 1908221 h 1915733"/>
              <a:gd name="connsiteX1" fmla="*/ 3052293 w 6117465"/>
              <a:gd name="connsiteY1" fmla="*/ 2147 h 1915733"/>
              <a:gd name="connsiteX2" fmla="*/ 6117465 w 6117465"/>
              <a:gd name="connsiteY2" fmla="*/ 1882463 h 1915733"/>
              <a:gd name="connsiteX0" fmla="*/ 0 w 6117465"/>
              <a:gd name="connsiteY0" fmla="*/ 1906075 h 1913587"/>
              <a:gd name="connsiteX1" fmla="*/ 3052293 w 6117465"/>
              <a:gd name="connsiteY1" fmla="*/ 1 h 1913587"/>
              <a:gd name="connsiteX2" fmla="*/ 6117465 w 6117465"/>
              <a:gd name="connsiteY2" fmla="*/ 1880317 h 1913587"/>
              <a:gd name="connsiteX0" fmla="*/ 0 w 6117465"/>
              <a:gd name="connsiteY0" fmla="*/ 1906075 h 2120722"/>
              <a:gd name="connsiteX1" fmla="*/ 3052293 w 6117465"/>
              <a:gd name="connsiteY1" fmla="*/ 1 h 2120722"/>
              <a:gd name="connsiteX2" fmla="*/ 6117465 w 6117465"/>
              <a:gd name="connsiteY2" fmla="*/ 1880317 h 2120722"/>
              <a:gd name="connsiteX0" fmla="*/ 0 w 6117465"/>
              <a:gd name="connsiteY0" fmla="*/ 1906075 h 2120722"/>
              <a:gd name="connsiteX1" fmla="*/ 3052293 w 6117465"/>
              <a:gd name="connsiteY1" fmla="*/ 1 h 2120722"/>
              <a:gd name="connsiteX2" fmla="*/ 6117465 w 6117465"/>
              <a:gd name="connsiteY2" fmla="*/ 1880317 h 2120722"/>
              <a:gd name="connsiteX0" fmla="*/ 0 w 5607676"/>
              <a:gd name="connsiteY0" fmla="*/ 1906075 h 2152784"/>
              <a:gd name="connsiteX1" fmla="*/ 3052293 w 5607676"/>
              <a:gd name="connsiteY1" fmla="*/ 1 h 2152784"/>
              <a:gd name="connsiteX2" fmla="*/ 5607676 w 5607676"/>
              <a:gd name="connsiteY2" fmla="*/ 1912379 h 2152784"/>
              <a:gd name="connsiteX0" fmla="*/ 0 w 5607676"/>
              <a:gd name="connsiteY0" fmla="*/ 1906075 h 2109990"/>
              <a:gd name="connsiteX1" fmla="*/ 3052293 w 5607676"/>
              <a:gd name="connsiteY1" fmla="*/ 1 h 2109990"/>
              <a:gd name="connsiteX2" fmla="*/ 5607676 w 5607676"/>
              <a:gd name="connsiteY2" fmla="*/ 1912379 h 2109990"/>
              <a:gd name="connsiteX0" fmla="*/ 0 w 5097887"/>
              <a:gd name="connsiteY0" fmla="*/ 1912379 h 2116294"/>
              <a:gd name="connsiteX1" fmla="*/ 2542504 w 5097887"/>
              <a:gd name="connsiteY1" fmla="*/ 1 h 2116294"/>
              <a:gd name="connsiteX2" fmla="*/ 5097887 w 5097887"/>
              <a:gd name="connsiteY2" fmla="*/ 1912379 h 2116294"/>
              <a:gd name="connsiteX0" fmla="*/ 0 w 4995929"/>
              <a:gd name="connsiteY0" fmla="*/ 1836179 h 2040094"/>
              <a:gd name="connsiteX1" fmla="*/ 2440546 w 4995929"/>
              <a:gd name="connsiteY1" fmla="*/ 1 h 2040094"/>
              <a:gd name="connsiteX2" fmla="*/ 4995929 w 4995929"/>
              <a:gd name="connsiteY2" fmla="*/ 1912379 h 2040094"/>
              <a:gd name="connsiteX0" fmla="*/ 0 w 4893971"/>
              <a:gd name="connsiteY0" fmla="*/ 1912379 h 2116294"/>
              <a:gd name="connsiteX1" fmla="*/ 2338588 w 4893971"/>
              <a:gd name="connsiteY1" fmla="*/ 1 h 2116294"/>
              <a:gd name="connsiteX2" fmla="*/ 4893971 w 4893971"/>
              <a:gd name="connsiteY2" fmla="*/ 1912379 h 2116294"/>
              <a:gd name="connsiteX0" fmla="*/ 0 w 5097886"/>
              <a:gd name="connsiteY0" fmla="*/ 1912379 h 2116294"/>
              <a:gd name="connsiteX1" fmla="*/ 2542503 w 5097886"/>
              <a:gd name="connsiteY1" fmla="*/ 1 h 2116294"/>
              <a:gd name="connsiteX2" fmla="*/ 5097886 w 5097886"/>
              <a:gd name="connsiteY2" fmla="*/ 1912379 h 2116294"/>
              <a:gd name="connsiteX0" fmla="*/ 0 w 5097886"/>
              <a:gd name="connsiteY0" fmla="*/ 1912379 h 1912379"/>
              <a:gd name="connsiteX1" fmla="*/ 2542503 w 5097886"/>
              <a:gd name="connsiteY1" fmla="*/ 1 h 1912379"/>
              <a:gd name="connsiteX2" fmla="*/ 5097886 w 5097886"/>
              <a:gd name="connsiteY2" fmla="*/ 1912379 h 1912379"/>
              <a:gd name="connsiteX0" fmla="*/ 0 w 5097886"/>
              <a:gd name="connsiteY0" fmla="*/ 1912379 h 1912379"/>
              <a:gd name="connsiteX1" fmla="*/ 2542503 w 5097886"/>
              <a:gd name="connsiteY1" fmla="*/ 1 h 1912379"/>
              <a:gd name="connsiteX2" fmla="*/ 5097886 w 5097886"/>
              <a:gd name="connsiteY2" fmla="*/ 1912379 h 1912379"/>
              <a:gd name="connsiteX0" fmla="*/ 0 w 5097886"/>
              <a:gd name="connsiteY0" fmla="*/ 1912379 h 1912379"/>
              <a:gd name="connsiteX1" fmla="*/ 2542503 w 5097886"/>
              <a:gd name="connsiteY1" fmla="*/ 1 h 1912379"/>
              <a:gd name="connsiteX2" fmla="*/ 5097886 w 5097886"/>
              <a:gd name="connsiteY2" fmla="*/ 1912379 h 1912379"/>
              <a:gd name="connsiteX0" fmla="*/ 0 w 5097886"/>
              <a:gd name="connsiteY0" fmla="*/ 1912379 h 1912379"/>
              <a:gd name="connsiteX1" fmla="*/ 2542503 w 5097886"/>
              <a:gd name="connsiteY1" fmla="*/ 1 h 1912379"/>
              <a:gd name="connsiteX2" fmla="*/ 5097886 w 5097886"/>
              <a:gd name="connsiteY2" fmla="*/ 1912379 h 191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7886" h="1912379">
                <a:moveTo>
                  <a:pt x="0" y="1912379"/>
                </a:moveTo>
                <a:cubicBezTo>
                  <a:pt x="1828968" y="1678972"/>
                  <a:pt x="1556321" y="8586"/>
                  <a:pt x="2542503" y="1"/>
                </a:cubicBezTo>
                <a:cubicBezTo>
                  <a:pt x="3540165" y="0"/>
                  <a:pt x="3224191" y="1679019"/>
                  <a:pt x="5097886" y="1912379"/>
                </a:cubicBezTo>
              </a:path>
            </a:pathLst>
          </a:custGeom>
          <a:solidFill>
            <a:srgbClr val="6699FF">
              <a:alpha val="49804"/>
            </a:srgbClr>
          </a:solidFill>
          <a:ln w="76200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5918048" y="3591492"/>
            <a:ext cx="3149752" cy="1166052"/>
          </a:xfrm>
          <a:custGeom>
            <a:avLst/>
            <a:gdLst>
              <a:gd name="connsiteX0" fmla="*/ 0 w 6117465"/>
              <a:gd name="connsiteY0" fmla="*/ 1910367 h 1910367"/>
              <a:gd name="connsiteX1" fmla="*/ 3052293 w 6117465"/>
              <a:gd name="connsiteY1" fmla="*/ 4293 h 1910367"/>
              <a:gd name="connsiteX2" fmla="*/ 6117465 w 6117465"/>
              <a:gd name="connsiteY2" fmla="*/ 1884609 h 1910367"/>
              <a:gd name="connsiteX0" fmla="*/ 0 w 6117465"/>
              <a:gd name="connsiteY0" fmla="*/ 1910367 h 1923245"/>
              <a:gd name="connsiteX1" fmla="*/ 3052293 w 6117465"/>
              <a:gd name="connsiteY1" fmla="*/ 4293 h 1923245"/>
              <a:gd name="connsiteX2" fmla="*/ 6117465 w 6117465"/>
              <a:gd name="connsiteY2" fmla="*/ 1884609 h 1923245"/>
              <a:gd name="connsiteX0" fmla="*/ 0 w 6117465"/>
              <a:gd name="connsiteY0" fmla="*/ 1910367 h 1940417"/>
              <a:gd name="connsiteX1" fmla="*/ 3052293 w 6117465"/>
              <a:gd name="connsiteY1" fmla="*/ 4293 h 1940417"/>
              <a:gd name="connsiteX2" fmla="*/ 6117465 w 6117465"/>
              <a:gd name="connsiteY2" fmla="*/ 1884609 h 1940417"/>
              <a:gd name="connsiteX0" fmla="*/ 0 w 6117465"/>
              <a:gd name="connsiteY0" fmla="*/ 1910367 h 1940417"/>
              <a:gd name="connsiteX1" fmla="*/ 3052293 w 6117465"/>
              <a:gd name="connsiteY1" fmla="*/ 4293 h 1940417"/>
              <a:gd name="connsiteX2" fmla="*/ 6117465 w 6117465"/>
              <a:gd name="connsiteY2" fmla="*/ 1884609 h 1940417"/>
              <a:gd name="connsiteX0" fmla="*/ 0 w 6117465"/>
              <a:gd name="connsiteY0" fmla="*/ 1908221 h 1938271"/>
              <a:gd name="connsiteX1" fmla="*/ 3052293 w 6117465"/>
              <a:gd name="connsiteY1" fmla="*/ 2147 h 1938271"/>
              <a:gd name="connsiteX2" fmla="*/ 6117465 w 6117465"/>
              <a:gd name="connsiteY2" fmla="*/ 1882463 h 1938271"/>
              <a:gd name="connsiteX0" fmla="*/ 0 w 6117465"/>
              <a:gd name="connsiteY0" fmla="*/ 1908221 h 1938271"/>
              <a:gd name="connsiteX1" fmla="*/ 3052293 w 6117465"/>
              <a:gd name="connsiteY1" fmla="*/ 2147 h 1938271"/>
              <a:gd name="connsiteX2" fmla="*/ 6117465 w 6117465"/>
              <a:gd name="connsiteY2" fmla="*/ 1882463 h 1938271"/>
              <a:gd name="connsiteX0" fmla="*/ 0 w 6117465"/>
              <a:gd name="connsiteY0" fmla="*/ 1908221 h 1938271"/>
              <a:gd name="connsiteX1" fmla="*/ 3052293 w 6117465"/>
              <a:gd name="connsiteY1" fmla="*/ 2147 h 1938271"/>
              <a:gd name="connsiteX2" fmla="*/ 6117465 w 6117465"/>
              <a:gd name="connsiteY2" fmla="*/ 1882463 h 1938271"/>
              <a:gd name="connsiteX0" fmla="*/ 0 w 6117465"/>
              <a:gd name="connsiteY0" fmla="*/ 1908221 h 1915733"/>
              <a:gd name="connsiteX1" fmla="*/ 3052293 w 6117465"/>
              <a:gd name="connsiteY1" fmla="*/ 2147 h 1915733"/>
              <a:gd name="connsiteX2" fmla="*/ 6117465 w 6117465"/>
              <a:gd name="connsiteY2" fmla="*/ 1882463 h 1915733"/>
              <a:gd name="connsiteX0" fmla="*/ 0 w 6117465"/>
              <a:gd name="connsiteY0" fmla="*/ 1908221 h 1915733"/>
              <a:gd name="connsiteX1" fmla="*/ 3052293 w 6117465"/>
              <a:gd name="connsiteY1" fmla="*/ 2147 h 1915733"/>
              <a:gd name="connsiteX2" fmla="*/ 6117465 w 6117465"/>
              <a:gd name="connsiteY2" fmla="*/ 1882463 h 1915733"/>
              <a:gd name="connsiteX0" fmla="*/ 0 w 6117465"/>
              <a:gd name="connsiteY0" fmla="*/ 1906075 h 1913587"/>
              <a:gd name="connsiteX1" fmla="*/ 3052293 w 6117465"/>
              <a:gd name="connsiteY1" fmla="*/ 1 h 1913587"/>
              <a:gd name="connsiteX2" fmla="*/ 6117465 w 6117465"/>
              <a:gd name="connsiteY2" fmla="*/ 1880317 h 1913587"/>
              <a:gd name="connsiteX0" fmla="*/ 0 w 6117465"/>
              <a:gd name="connsiteY0" fmla="*/ 1906075 h 2120722"/>
              <a:gd name="connsiteX1" fmla="*/ 3052293 w 6117465"/>
              <a:gd name="connsiteY1" fmla="*/ 1 h 2120722"/>
              <a:gd name="connsiteX2" fmla="*/ 6117465 w 6117465"/>
              <a:gd name="connsiteY2" fmla="*/ 1880317 h 2120722"/>
              <a:gd name="connsiteX0" fmla="*/ 0 w 6117465"/>
              <a:gd name="connsiteY0" fmla="*/ 1906075 h 2120722"/>
              <a:gd name="connsiteX1" fmla="*/ 3052293 w 6117465"/>
              <a:gd name="connsiteY1" fmla="*/ 1 h 2120722"/>
              <a:gd name="connsiteX2" fmla="*/ 6117465 w 6117465"/>
              <a:gd name="connsiteY2" fmla="*/ 1880317 h 2120722"/>
              <a:gd name="connsiteX0" fmla="*/ 0 w 5607676"/>
              <a:gd name="connsiteY0" fmla="*/ 1906075 h 2152784"/>
              <a:gd name="connsiteX1" fmla="*/ 3052293 w 5607676"/>
              <a:gd name="connsiteY1" fmla="*/ 1 h 2152784"/>
              <a:gd name="connsiteX2" fmla="*/ 5607676 w 5607676"/>
              <a:gd name="connsiteY2" fmla="*/ 1912379 h 2152784"/>
              <a:gd name="connsiteX0" fmla="*/ 0 w 5607676"/>
              <a:gd name="connsiteY0" fmla="*/ 1906075 h 2109990"/>
              <a:gd name="connsiteX1" fmla="*/ 3052293 w 5607676"/>
              <a:gd name="connsiteY1" fmla="*/ 1 h 2109990"/>
              <a:gd name="connsiteX2" fmla="*/ 5607676 w 5607676"/>
              <a:gd name="connsiteY2" fmla="*/ 1912379 h 2109990"/>
              <a:gd name="connsiteX0" fmla="*/ 0 w 5097887"/>
              <a:gd name="connsiteY0" fmla="*/ 1912379 h 2116294"/>
              <a:gd name="connsiteX1" fmla="*/ 2542504 w 5097887"/>
              <a:gd name="connsiteY1" fmla="*/ 1 h 2116294"/>
              <a:gd name="connsiteX2" fmla="*/ 5097887 w 5097887"/>
              <a:gd name="connsiteY2" fmla="*/ 1912379 h 2116294"/>
              <a:gd name="connsiteX0" fmla="*/ 0 w 4995929"/>
              <a:gd name="connsiteY0" fmla="*/ 1836179 h 2040094"/>
              <a:gd name="connsiteX1" fmla="*/ 2440546 w 4995929"/>
              <a:gd name="connsiteY1" fmla="*/ 1 h 2040094"/>
              <a:gd name="connsiteX2" fmla="*/ 4995929 w 4995929"/>
              <a:gd name="connsiteY2" fmla="*/ 1912379 h 2040094"/>
              <a:gd name="connsiteX0" fmla="*/ 0 w 4893971"/>
              <a:gd name="connsiteY0" fmla="*/ 1912379 h 2116294"/>
              <a:gd name="connsiteX1" fmla="*/ 2338588 w 4893971"/>
              <a:gd name="connsiteY1" fmla="*/ 1 h 2116294"/>
              <a:gd name="connsiteX2" fmla="*/ 4893971 w 4893971"/>
              <a:gd name="connsiteY2" fmla="*/ 1912379 h 2116294"/>
              <a:gd name="connsiteX0" fmla="*/ 0 w 5097886"/>
              <a:gd name="connsiteY0" fmla="*/ 1912379 h 2116294"/>
              <a:gd name="connsiteX1" fmla="*/ 2542503 w 5097886"/>
              <a:gd name="connsiteY1" fmla="*/ 1 h 2116294"/>
              <a:gd name="connsiteX2" fmla="*/ 5097886 w 5097886"/>
              <a:gd name="connsiteY2" fmla="*/ 1912379 h 2116294"/>
              <a:gd name="connsiteX0" fmla="*/ 0 w 5097886"/>
              <a:gd name="connsiteY0" fmla="*/ 1912379 h 1912379"/>
              <a:gd name="connsiteX1" fmla="*/ 2542503 w 5097886"/>
              <a:gd name="connsiteY1" fmla="*/ 1 h 1912379"/>
              <a:gd name="connsiteX2" fmla="*/ 5097886 w 5097886"/>
              <a:gd name="connsiteY2" fmla="*/ 1912379 h 1912379"/>
              <a:gd name="connsiteX0" fmla="*/ 0 w 5097886"/>
              <a:gd name="connsiteY0" fmla="*/ 1912379 h 1912379"/>
              <a:gd name="connsiteX1" fmla="*/ 2542503 w 5097886"/>
              <a:gd name="connsiteY1" fmla="*/ 1 h 1912379"/>
              <a:gd name="connsiteX2" fmla="*/ 5097886 w 5097886"/>
              <a:gd name="connsiteY2" fmla="*/ 1912379 h 1912379"/>
              <a:gd name="connsiteX0" fmla="*/ 0 w 5097886"/>
              <a:gd name="connsiteY0" fmla="*/ 1912379 h 1912379"/>
              <a:gd name="connsiteX1" fmla="*/ 2542503 w 5097886"/>
              <a:gd name="connsiteY1" fmla="*/ 1 h 1912379"/>
              <a:gd name="connsiteX2" fmla="*/ 5097886 w 5097886"/>
              <a:gd name="connsiteY2" fmla="*/ 1912379 h 1912379"/>
              <a:gd name="connsiteX0" fmla="*/ 0 w 5097886"/>
              <a:gd name="connsiteY0" fmla="*/ 1912379 h 1912379"/>
              <a:gd name="connsiteX1" fmla="*/ 2542503 w 5097886"/>
              <a:gd name="connsiteY1" fmla="*/ 1 h 1912379"/>
              <a:gd name="connsiteX2" fmla="*/ 5097886 w 5097886"/>
              <a:gd name="connsiteY2" fmla="*/ 1912379 h 191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7886" h="1912379">
                <a:moveTo>
                  <a:pt x="0" y="1912379"/>
                </a:moveTo>
                <a:cubicBezTo>
                  <a:pt x="1828968" y="1678972"/>
                  <a:pt x="1556321" y="8586"/>
                  <a:pt x="2542503" y="1"/>
                </a:cubicBezTo>
                <a:cubicBezTo>
                  <a:pt x="3540165" y="0"/>
                  <a:pt x="3224191" y="1679019"/>
                  <a:pt x="5097886" y="1912379"/>
                </a:cubicBezTo>
              </a:path>
            </a:pathLst>
          </a:custGeom>
          <a:solidFill>
            <a:srgbClr val="6699FF">
              <a:alpha val="49804"/>
            </a:srgbClr>
          </a:solidFill>
          <a:ln w="76200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4584318" y="3591492"/>
            <a:ext cx="3998494" cy="1166052"/>
          </a:xfrm>
          <a:custGeom>
            <a:avLst/>
            <a:gdLst>
              <a:gd name="connsiteX0" fmla="*/ 0 w 6117465"/>
              <a:gd name="connsiteY0" fmla="*/ 1910367 h 1910367"/>
              <a:gd name="connsiteX1" fmla="*/ 3052293 w 6117465"/>
              <a:gd name="connsiteY1" fmla="*/ 4293 h 1910367"/>
              <a:gd name="connsiteX2" fmla="*/ 6117465 w 6117465"/>
              <a:gd name="connsiteY2" fmla="*/ 1884609 h 1910367"/>
              <a:gd name="connsiteX0" fmla="*/ 0 w 6117465"/>
              <a:gd name="connsiteY0" fmla="*/ 1910367 h 1923245"/>
              <a:gd name="connsiteX1" fmla="*/ 3052293 w 6117465"/>
              <a:gd name="connsiteY1" fmla="*/ 4293 h 1923245"/>
              <a:gd name="connsiteX2" fmla="*/ 6117465 w 6117465"/>
              <a:gd name="connsiteY2" fmla="*/ 1884609 h 1923245"/>
              <a:gd name="connsiteX0" fmla="*/ 0 w 6117465"/>
              <a:gd name="connsiteY0" fmla="*/ 1910367 h 1940417"/>
              <a:gd name="connsiteX1" fmla="*/ 3052293 w 6117465"/>
              <a:gd name="connsiteY1" fmla="*/ 4293 h 1940417"/>
              <a:gd name="connsiteX2" fmla="*/ 6117465 w 6117465"/>
              <a:gd name="connsiteY2" fmla="*/ 1884609 h 1940417"/>
              <a:gd name="connsiteX0" fmla="*/ 0 w 6117465"/>
              <a:gd name="connsiteY0" fmla="*/ 1910367 h 1940417"/>
              <a:gd name="connsiteX1" fmla="*/ 3052293 w 6117465"/>
              <a:gd name="connsiteY1" fmla="*/ 4293 h 1940417"/>
              <a:gd name="connsiteX2" fmla="*/ 6117465 w 6117465"/>
              <a:gd name="connsiteY2" fmla="*/ 1884609 h 1940417"/>
              <a:gd name="connsiteX0" fmla="*/ 0 w 6117465"/>
              <a:gd name="connsiteY0" fmla="*/ 1908221 h 1938271"/>
              <a:gd name="connsiteX1" fmla="*/ 3052293 w 6117465"/>
              <a:gd name="connsiteY1" fmla="*/ 2147 h 1938271"/>
              <a:gd name="connsiteX2" fmla="*/ 6117465 w 6117465"/>
              <a:gd name="connsiteY2" fmla="*/ 1882463 h 1938271"/>
              <a:gd name="connsiteX0" fmla="*/ 0 w 6117465"/>
              <a:gd name="connsiteY0" fmla="*/ 1908221 h 1938271"/>
              <a:gd name="connsiteX1" fmla="*/ 3052293 w 6117465"/>
              <a:gd name="connsiteY1" fmla="*/ 2147 h 1938271"/>
              <a:gd name="connsiteX2" fmla="*/ 6117465 w 6117465"/>
              <a:gd name="connsiteY2" fmla="*/ 1882463 h 1938271"/>
              <a:gd name="connsiteX0" fmla="*/ 0 w 6117465"/>
              <a:gd name="connsiteY0" fmla="*/ 1908221 h 1938271"/>
              <a:gd name="connsiteX1" fmla="*/ 3052293 w 6117465"/>
              <a:gd name="connsiteY1" fmla="*/ 2147 h 1938271"/>
              <a:gd name="connsiteX2" fmla="*/ 6117465 w 6117465"/>
              <a:gd name="connsiteY2" fmla="*/ 1882463 h 1938271"/>
              <a:gd name="connsiteX0" fmla="*/ 0 w 6117465"/>
              <a:gd name="connsiteY0" fmla="*/ 1908221 h 1915733"/>
              <a:gd name="connsiteX1" fmla="*/ 3052293 w 6117465"/>
              <a:gd name="connsiteY1" fmla="*/ 2147 h 1915733"/>
              <a:gd name="connsiteX2" fmla="*/ 6117465 w 6117465"/>
              <a:gd name="connsiteY2" fmla="*/ 1882463 h 1915733"/>
              <a:gd name="connsiteX0" fmla="*/ 0 w 6117465"/>
              <a:gd name="connsiteY0" fmla="*/ 1908221 h 1915733"/>
              <a:gd name="connsiteX1" fmla="*/ 3052293 w 6117465"/>
              <a:gd name="connsiteY1" fmla="*/ 2147 h 1915733"/>
              <a:gd name="connsiteX2" fmla="*/ 6117465 w 6117465"/>
              <a:gd name="connsiteY2" fmla="*/ 1882463 h 1915733"/>
              <a:gd name="connsiteX0" fmla="*/ 0 w 6117465"/>
              <a:gd name="connsiteY0" fmla="*/ 1906075 h 1913587"/>
              <a:gd name="connsiteX1" fmla="*/ 3052293 w 6117465"/>
              <a:gd name="connsiteY1" fmla="*/ 1 h 1913587"/>
              <a:gd name="connsiteX2" fmla="*/ 6117465 w 6117465"/>
              <a:gd name="connsiteY2" fmla="*/ 1880317 h 1913587"/>
              <a:gd name="connsiteX0" fmla="*/ 0 w 6117465"/>
              <a:gd name="connsiteY0" fmla="*/ 1906075 h 2120722"/>
              <a:gd name="connsiteX1" fmla="*/ 3052293 w 6117465"/>
              <a:gd name="connsiteY1" fmla="*/ 1 h 2120722"/>
              <a:gd name="connsiteX2" fmla="*/ 6117465 w 6117465"/>
              <a:gd name="connsiteY2" fmla="*/ 1880317 h 2120722"/>
              <a:gd name="connsiteX0" fmla="*/ 0 w 6117465"/>
              <a:gd name="connsiteY0" fmla="*/ 1906075 h 2120722"/>
              <a:gd name="connsiteX1" fmla="*/ 3052293 w 6117465"/>
              <a:gd name="connsiteY1" fmla="*/ 1 h 2120722"/>
              <a:gd name="connsiteX2" fmla="*/ 6117465 w 6117465"/>
              <a:gd name="connsiteY2" fmla="*/ 1880317 h 2120722"/>
              <a:gd name="connsiteX0" fmla="*/ 0 w 5607676"/>
              <a:gd name="connsiteY0" fmla="*/ 1906075 h 2152784"/>
              <a:gd name="connsiteX1" fmla="*/ 3052293 w 5607676"/>
              <a:gd name="connsiteY1" fmla="*/ 1 h 2152784"/>
              <a:gd name="connsiteX2" fmla="*/ 5607676 w 5607676"/>
              <a:gd name="connsiteY2" fmla="*/ 1912379 h 2152784"/>
              <a:gd name="connsiteX0" fmla="*/ 0 w 5607676"/>
              <a:gd name="connsiteY0" fmla="*/ 1906075 h 2109990"/>
              <a:gd name="connsiteX1" fmla="*/ 3052293 w 5607676"/>
              <a:gd name="connsiteY1" fmla="*/ 1 h 2109990"/>
              <a:gd name="connsiteX2" fmla="*/ 5607676 w 5607676"/>
              <a:gd name="connsiteY2" fmla="*/ 1912379 h 2109990"/>
              <a:gd name="connsiteX0" fmla="*/ 0 w 5097887"/>
              <a:gd name="connsiteY0" fmla="*/ 1912379 h 2116294"/>
              <a:gd name="connsiteX1" fmla="*/ 2542504 w 5097887"/>
              <a:gd name="connsiteY1" fmla="*/ 1 h 2116294"/>
              <a:gd name="connsiteX2" fmla="*/ 5097887 w 5097887"/>
              <a:gd name="connsiteY2" fmla="*/ 1912379 h 2116294"/>
              <a:gd name="connsiteX0" fmla="*/ 0 w 4995929"/>
              <a:gd name="connsiteY0" fmla="*/ 1836179 h 2040094"/>
              <a:gd name="connsiteX1" fmla="*/ 2440546 w 4995929"/>
              <a:gd name="connsiteY1" fmla="*/ 1 h 2040094"/>
              <a:gd name="connsiteX2" fmla="*/ 4995929 w 4995929"/>
              <a:gd name="connsiteY2" fmla="*/ 1912379 h 2040094"/>
              <a:gd name="connsiteX0" fmla="*/ 0 w 4893971"/>
              <a:gd name="connsiteY0" fmla="*/ 1912379 h 2116294"/>
              <a:gd name="connsiteX1" fmla="*/ 2338588 w 4893971"/>
              <a:gd name="connsiteY1" fmla="*/ 1 h 2116294"/>
              <a:gd name="connsiteX2" fmla="*/ 4893971 w 4893971"/>
              <a:gd name="connsiteY2" fmla="*/ 1912379 h 2116294"/>
              <a:gd name="connsiteX0" fmla="*/ 0 w 5097886"/>
              <a:gd name="connsiteY0" fmla="*/ 1912379 h 2116294"/>
              <a:gd name="connsiteX1" fmla="*/ 2542503 w 5097886"/>
              <a:gd name="connsiteY1" fmla="*/ 1 h 2116294"/>
              <a:gd name="connsiteX2" fmla="*/ 5097886 w 5097886"/>
              <a:gd name="connsiteY2" fmla="*/ 1912379 h 2116294"/>
              <a:gd name="connsiteX0" fmla="*/ 0 w 5097886"/>
              <a:gd name="connsiteY0" fmla="*/ 1912379 h 1912379"/>
              <a:gd name="connsiteX1" fmla="*/ 2542503 w 5097886"/>
              <a:gd name="connsiteY1" fmla="*/ 1 h 1912379"/>
              <a:gd name="connsiteX2" fmla="*/ 5097886 w 5097886"/>
              <a:gd name="connsiteY2" fmla="*/ 1912379 h 1912379"/>
              <a:gd name="connsiteX0" fmla="*/ 0 w 5097886"/>
              <a:gd name="connsiteY0" fmla="*/ 1912379 h 1912379"/>
              <a:gd name="connsiteX1" fmla="*/ 2542503 w 5097886"/>
              <a:gd name="connsiteY1" fmla="*/ 1 h 1912379"/>
              <a:gd name="connsiteX2" fmla="*/ 5097886 w 5097886"/>
              <a:gd name="connsiteY2" fmla="*/ 1912379 h 1912379"/>
              <a:gd name="connsiteX0" fmla="*/ 0 w 5097886"/>
              <a:gd name="connsiteY0" fmla="*/ 1912379 h 1912379"/>
              <a:gd name="connsiteX1" fmla="*/ 2542503 w 5097886"/>
              <a:gd name="connsiteY1" fmla="*/ 1 h 1912379"/>
              <a:gd name="connsiteX2" fmla="*/ 5097886 w 5097886"/>
              <a:gd name="connsiteY2" fmla="*/ 1912379 h 1912379"/>
              <a:gd name="connsiteX0" fmla="*/ 0 w 5097886"/>
              <a:gd name="connsiteY0" fmla="*/ 1912379 h 1912379"/>
              <a:gd name="connsiteX1" fmla="*/ 2542503 w 5097886"/>
              <a:gd name="connsiteY1" fmla="*/ 1 h 1912379"/>
              <a:gd name="connsiteX2" fmla="*/ 5097886 w 5097886"/>
              <a:gd name="connsiteY2" fmla="*/ 1912379 h 191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7886" h="1912379">
                <a:moveTo>
                  <a:pt x="0" y="1912379"/>
                </a:moveTo>
                <a:cubicBezTo>
                  <a:pt x="1828968" y="1678972"/>
                  <a:pt x="1556321" y="8586"/>
                  <a:pt x="2542503" y="1"/>
                </a:cubicBezTo>
                <a:cubicBezTo>
                  <a:pt x="3540165" y="0"/>
                  <a:pt x="3224191" y="1679019"/>
                  <a:pt x="5097886" y="1912379"/>
                </a:cubicBezTo>
              </a:path>
            </a:pathLst>
          </a:custGeom>
          <a:solidFill>
            <a:srgbClr val="00CC00">
              <a:alpha val="49804"/>
            </a:srgbClr>
          </a:solidFill>
          <a:ln w="762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5360273" y="4753045"/>
            <a:ext cx="0" cy="185848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72" name="Straight Connector 71"/>
          <p:cNvCxnSpPr/>
          <p:nvPr/>
        </p:nvCxnSpPr>
        <p:spPr>
          <a:xfrm>
            <a:off x="6178920" y="4753045"/>
            <a:ext cx="0" cy="185848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73" name="Straight Connector 72"/>
          <p:cNvCxnSpPr/>
          <p:nvPr/>
        </p:nvCxnSpPr>
        <p:spPr>
          <a:xfrm>
            <a:off x="6997567" y="4753045"/>
            <a:ext cx="0" cy="185848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74" name="Straight Connector 73"/>
          <p:cNvCxnSpPr/>
          <p:nvPr/>
        </p:nvCxnSpPr>
        <p:spPr>
          <a:xfrm>
            <a:off x="7816215" y="4753045"/>
            <a:ext cx="0" cy="185848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75" name="Straight Connector 74"/>
          <p:cNvCxnSpPr/>
          <p:nvPr/>
        </p:nvCxnSpPr>
        <p:spPr>
          <a:xfrm>
            <a:off x="8634862" y="4753045"/>
            <a:ext cx="0" cy="185848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5003535" y="4985355"/>
            <a:ext cx="713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-40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822182" y="4985355"/>
            <a:ext cx="713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-20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640829" y="4992470"/>
            <a:ext cx="713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 July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459476" y="4992470"/>
            <a:ext cx="713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+20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278123" y="4985355"/>
            <a:ext cx="713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+40 days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57200" y="3038982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B050"/>
                </a:solidFill>
              </a:rPr>
              <a:t>AA</a:t>
            </a:r>
            <a:r>
              <a:rPr lang="en-US" sz="2000" dirty="0" smtClean="0"/>
              <a:t>:</a:t>
            </a:r>
            <a:r>
              <a:rPr lang="en-US" sz="2000" dirty="0" smtClean="0">
                <a:solidFill>
                  <a:srgbClr val="00B050"/>
                </a:solidFill>
              </a:rPr>
              <a:t>AA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664718" y="3591492"/>
            <a:ext cx="1559908" cy="1166052"/>
          </a:xfrm>
          <a:custGeom>
            <a:avLst/>
            <a:gdLst>
              <a:gd name="connsiteX0" fmla="*/ 0 w 6117465"/>
              <a:gd name="connsiteY0" fmla="*/ 1910367 h 1910367"/>
              <a:gd name="connsiteX1" fmla="*/ 3052293 w 6117465"/>
              <a:gd name="connsiteY1" fmla="*/ 4293 h 1910367"/>
              <a:gd name="connsiteX2" fmla="*/ 6117465 w 6117465"/>
              <a:gd name="connsiteY2" fmla="*/ 1884609 h 1910367"/>
              <a:gd name="connsiteX0" fmla="*/ 0 w 6117465"/>
              <a:gd name="connsiteY0" fmla="*/ 1910367 h 1923245"/>
              <a:gd name="connsiteX1" fmla="*/ 3052293 w 6117465"/>
              <a:gd name="connsiteY1" fmla="*/ 4293 h 1923245"/>
              <a:gd name="connsiteX2" fmla="*/ 6117465 w 6117465"/>
              <a:gd name="connsiteY2" fmla="*/ 1884609 h 1923245"/>
              <a:gd name="connsiteX0" fmla="*/ 0 w 6117465"/>
              <a:gd name="connsiteY0" fmla="*/ 1910367 h 1940417"/>
              <a:gd name="connsiteX1" fmla="*/ 3052293 w 6117465"/>
              <a:gd name="connsiteY1" fmla="*/ 4293 h 1940417"/>
              <a:gd name="connsiteX2" fmla="*/ 6117465 w 6117465"/>
              <a:gd name="connsiteY2" fmla="*/ 1884609 h 1940417"/>
              <a:gd name="connsiteX0" fmla="*/ 0 w 6117465"/>
              <a:gd name="connsiteY0" fmla="*/ 1910367 h 1940417"/>
              <a:gd name="connsiteX1" fmla="*/ 3052293 w 6117465"/>
              <a:gd name="connsiteY1" fmla="*/ 4293 h 1940417"/>
              <a:gd name="connsiteX2" fmla="*/ 6117465 w 6117465"/>
              <a:gd name="connsiteY2" fmla="*/ 1884609 h 1940417"/>
              <a:gd name="connsiteX0" fmla="*/ 0 w 6117465"/>
              <a:gd name="connsiteY0" fmla="*/ 1908221 h 1938271"/>
              <a:gd name="connsiteX1" fmla="*/ 3052293 w 6117465"/>
              <a:gd name="connsiteY1" fmla="*/ 2147 h 1938271"/>
              <a:gd name="connsiteX2" fmla="*/ 6117465 w 6117465"/>
              <a:gd name="connsiteY2" fmla="*/ 1882463 h 1938271"/>
              <a:gd name="connsiteX0" fmla="*/ 0 w 6117465"/>
              <a:gd name="connsiteY0" fmla="*/ 1908221 h 1938271"/>
              <a:gd name="connsiteX1" fmla="*/ 3052293 w 6117465"/>
              <a:gd name="connsiteY1" fmla="*/ 2147 h 1938271"/>
              <a:gd name="connsiteX2" fmla="*/ 6117465 w 6117465"/>
              <a:gd name="connsiteY2" fmla="*/ 1882463 h 1938271"/>
              <a:gd name="connsiteX0" fmla="*/ 0 w 6117465"/>
              <a:gd name="connsiteY0" fmla="*/ 1908221 h 1938271"/>
              <a:gd name="connsiteX1" fmla="*/ 3052293 w 6117465"/>
              <a:gd name="connsiteY1" fmla="*/ 2147 h 1938271"/>
              <a:gd name="connsiteX2" fmla="*/ 6117465 w 6117465"/>
              <a:gd name="connsiteY2" fmla="*/ 1882463 h 1938271"/>
              <a:gd name="connsiteX0" fmla="*/ 0 w 6117465"/>
              <a:gd name="connsiteY0" fmla="*/ 1908221 h 1915733"/>
              <a:gd name="connsiteX1" fmla="*/ 3052293 w 6117465"/>
              <a:gd name="connsiteY1" fmla="*/ 2147 h 1915733"/>
              <a:gd name="connsiteX2" fmla="*/ 6117465 w 6117465"/>
              <a:gd name="connsiteY2" fmla="*/ 1882463 h 1915733"/>
              <a:gd name="connsiteX0" fmla="*/ 0 w 6117465"/>
              <a:gd name="connsiteY0" fmla="*/ 1908221 h 1915733"/>
              <a:gd name="connsiteX1" fmla="*/ 3052293 w 6117465"/>
              <a:gd name="connsiteY1" fmla="*/ 2147 h 1915733"/>
              <a:gd name="connsiteX2" fmla="*/ 6117465 w 6117465"/>
              <a:gd name="connsiteY2" fmla="*/ 1882463 h 1915733"/>
              <a:gd name="connsiteX0" fmla="*/ 0 w 6117465"/>
              <a:gd name="connsiteY0" fmla="*/ 1906075 h 1913587"/>
              <a:gd name="connsiteX1" fmla="*/ 3052293 w 6117465"/>
              <a:gd name="connsiteY1" fmla="*/ 1 h 1913587"/>
              <a:gd name="connsiteX2" fmla="*/ 6117465 w 6117465"/>
              <a:gd name="connsiteY2" fmla="*/ 1880317 h 1913587"/>
              <a:gd name="connsiteX0" fmla="*/ 0 w 6117465"/>
              <a:gd name="connsiteY0" fmla="*/ 1906075 h 2120722"/>
              <a:gd name="connsiteX1" fmla="*/ 3052293 w 6117465"/>
              <a:gd name="connsiteY1" fmla="*/ 1 h 2120722"/>
              <a:gd name="connsiteX2" fmla="*/ 6117465 w 6117465"/>
              <a:gd name="connsiteY2" fmla="*/ 1880317 h 2120722"/>
              <a:gd name="connsiteX0" fmla="*/ 0 w 6117465"/>
              <a:gd name="connsiteY0" fmla="*/ 1906075 h 2120722"/>
              <a:gd name="connsiteX1" fmla="*/ 3052293 w 6117465"/>
              <a:gd name="connsiteY1" fmla="*/ 1 h 2120722"/>
              <a:gd name="connsiteX2" fmla="*/ 6117465 w 6117465"/>
              <a:gd name="connsiteY2" fmla="*/ 1880317 h 2120722"/>
              <a:gd name="connsiteX0" fmla="*/ 0 w 5607676"/>
              <a:gd name="connsiteY0" fmla="*/ 1906075 h 2152784"/>
              <a:gd name="connsiteX1" fmla="*/ 3052293 w 5607676"/>
              <a:gd name="connsiteY1" fmla="*/ 1 h 2152784"/>
              <a:gd name="connsiteX2" fmla="*/ 5607676 w 5607676"/>
              <a:gd name="connsiteY2" fmla="*/ 1912379 h 2152784"/>
              <a:gd name="connsiteX0" fmla="*/ 0 w 5607676"/>
              <a:gd name="connsiteY0" fmla="*/ 1906075 h 2109990"/>
              <a:gd name="connsiteX1" fmla="*/ 3052293 w 5607676"/>
              <a:gd name="connsiteY1" fmla="*/ 1 h 2109990"/>
              <a:gd name="connsiteX2" fmla="*/ 5607676 w 5607676"/>
              <a:gd name="connsiteY2" fmla="*/ 1912379 h 2109990"/>
              <a:gd name="connsiteX0" fmla="*/ 0 w 5097887"/>
              <a:gd name="connsiteY0" fmla="*/ 1912379 h 2116294"/>
              <a:gd name="connsiteX1" fmla="*/ 2542504 w 5097887"/>
              <a:gd name="connsiteY1" fmla="*/ 1 h 2116294"/>
              <a:gd name="connsiteX2" fmla="*/ 5097887 w 5097887"/>
              <a:gd name="connsiteY2" fmla="*/ 1912379 h 2116294"/>
              <a:gd name="connsiteX0" fmla="*/ 0 w 4995929"/>
              <a:gd name="connsiteY0" fmla="*/ 1836179 h 2040094"/>
              <a:gd name="connsiteX1" fmla="*/ 2440546 w 4995929"/>
              <a:gd name="connsiteY1" fmla="*/ 1 h 2040094"/>
              <a:gd name="connsiteX2" fmla="*/ 4995929 w 4995929"/>
              <a:gd name="connsiteY2" fmla="*/ 1912379 h 2040094"/>
              <a:gd name="connsiteX0" fmla="*/ 0 w 4893971"/>
              <a:gd name="connsiteY0" fmla="*/ 1912379 h 2116294"/>
              <a:gd name="connsiteX1" fmla="*/ 2338588 w 4893971"/>
              <a:gd name="connsiteY1" fmla="*/ 1 h 2116294"/>
              <a:gd name="connsiteX2" fmla="*/ 4893971 w 4893971"/>
              <a:gd name="connsiteY2" fmla="*/ 1912379 h 2116294"/>
              <a:gd name="connsiteX0" fmla="*/ 0 w 5097886"/>
              <a:gd name="connsiteY0" fmla="*/ 1912379 h 2116294"/>
              <a:gd name="connsiteX1" fmla="*/ 2542503 w 5097886"/>
              <a:gd name="connsiteY1" fmla="*/ 1 h 2116294"/>
              <a:gd name="connsiteX2" fmla="*/ 5097886 w 5097886"/>
              <a:gd name="connsiteY2" fmla="*/ 1912379 h 2116294"/>
              <a:gd name="connsiteX0" fmla="*/ 0 w 5097886"/>
              <a:gd name="connsiteY0" fmla="*/ 1912379 h 1912379"/>
              <a:gd name="connsiteX1" fmla="*/ 2542503 w 5097886"/>
              <a:gd name="connsiteY1" fmla="*/ 1 h 1912379"/>
              <a:gd name="connsiteX2" fmla="*/ 5097886 w 5097886"/>
              <a:gd name="connsiteY2" fmla="*/ 1912379 h 1912379"/>
              <a:gd name="connsiteX0" fmla="*/ 0 w 5097886"/>
              <a:gd name="connsiteY0" fmla="*/ 1912379 h 1912379"/>
              <a:gd name="connsiteX1" fmla="*/ 2542503 w 5097886"/>
              <a:gd name="connsiteY1" fmla="*/ 1 h 1912379"/>
              <a:gd name="connsiteX2" fmla="*/ 5097886 w 5097886"/>
              <a:gd name="connsiteY2" fmla="*/ 1912379 h 1912379"/>
              <a:gd name="connsiteX0" fmla="*/ 0 w 5097886"/>
              <a:gd name="connsiteY0" fmla="*/ 1912379 h 1912379"/>
              <a:gd name="connsiteX1" fmla="*/ 2542503 w 5097886"/>
              <a:gd name="connsiteY1" fmla="*/ 1 h 1912379"/>
              <a:gd name="connsiteX2" fmla="*/ 5097886 w 5097886"/>
              <a:gd name="connsiteY2" fmla="*/ 1912379 h 1912379"/>
              <a:gd name="connsiteX0" fmla="*/ 0 w 5097886"/>
              <a:gd name="connsiteY0" fmla="*/ 1912379 h 1912379"/>
              <a:gd name="connsiteX1" fmla="*/ 2542503 w 5097886"/>
              <a:gd name="connsiteY1" fmla="*/ 1 h 1912379"/>
              <a:gd name="connsiteX2" fmla="*/ 5097886 w 5097886"/>
              <a:gd name="connsiteY2" fmla="*/ 1912379 h 191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7886" h="1912379">
                <a:moveTo>
                  <a:pt x="0" y="1912379"/>
                </a:moveTo>
                <a:cubicBezTo>
                  <a:pt x="1828968" y="1678972"/>
                  <a:pt x="1556321" y="8586"/>
                  <a:pt x="2542503" y="1"/>
                </a:cubicBezTo>
                <a:cubicBezTo>
                  <a:pt x="3540165" y="0"/>
                  <a:pt x="3224191" y="1679019"/>
                  <a:pt x="5097886" y="1912379"/>
                </a:cubicBezTo>
              </a:path>
            </a:pathLst>
          </a:custGeom>
          <a:solidFill>
            <a:srgbClr val="00CC00">
              <a:alpha val="49804"/>
            </a:srgbClr>
          </a:solidFill>
          <a:ln w="762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990600" y="2753292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GA:</a:t>
            </a:r>
            <a:r>
              <a:rPr lang="en-US" sz="2000" dirty="0" smtClean="0">
                <a:solidFill>
                  <a:srgbClr val="00B050"/>
                </a:solidFill>
              </a:rPr>
              <a:t>AA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752600" y="2962782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B050"/>
                </a:solidFill>
              </a:rPr>
              <a:t>AA</a:t>
            </a:r>
            <a:r>
              <a:rPr lang="en-US" sz="2000" dirty="0" smtClean="0"/>
              <a:t>:</a:t>
            </a:r>
            <a:r>
              <a:rPr lang="en-US" sz="2000" dirty="0" smtClean="0">
                <a:solidFill>
                  <a:srgbClr val="0000FF"/>
                </a:solidFill>
              </a:rPr>
              <a:t>AG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743200" y="3038982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GA:</a:t>
            </a:r>
            <a:r>
              <a:rPr lang="en-US" sz="2000" dirty="0" smtClean="0">
                <a:solidFill>
                  <a:srgbClr val="0000FF"/>
                </a:solidFill>
              </a:rPr>
              <a:t>AG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99" name="Straight Connector 98"/>
          <p:cNvCxnSpPr>
            <a:stCxn id="92" idx="2"/>
            <a:endCxn id="26" idx="1"/>
          </p:cNvCxnSpPr>
          <p:nvPr/>
        </p:nvCxnSpPr>
        <p:spPr>
          <a:xfrm>
            <a:off x="990600" y="3439092"/>
            <a:ext cx="452101" cy="1524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95" idx="2"/>
            <a:endCxn id="28" idx="1"/>
          </p:cNvCxnSpPr>
          <p:nvPr/>
        </p:nvCxnSpPr>
        <p:spPr>
          <a:xfrm>
            <a:off x="1524000" y="3153402"/>
            <a:ext cx="445565" cy="6666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96" idx="2"/>
            <a:endCxn id="39" idx="1"/>
          </p:cNvCxnSpPr>
          <p:nvPr/>
        </p:nvCxnSpPr>
        <p:spPr>
          <a:xfrm>
            <a:off x="2286000" y="3362892"/>
            <a:ext cx="99760" cy="2286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97" idx="2"/>
            <a:endCxn id="27" idx="1"/>
          </p:cNvCxnSpPr>
          <p:nvPr/>
        </p:nvCxnSpPr>
        <p:spPr>
          <a:xfrm flipH="1">
            <a:off x="2895962" y="3439092"/>
            <a:ext cx="380638" cy="1524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5715000" y="2962782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B050"/>
                </a:solidFill>
              </a:rPr>
              <a:t>168</a:t>
            </a:r>
            <a:r>
              <a:rPr lang="en-US" sz="2000" dirty="0" smtClean="0"/>
              <a:t>:</a:t>
            </a:r>
            <a:r>
              <a:rPr lang="en-US" sz="2000" dirty="0" smtClean="0">
                <a:solidFill>
                  <a:srgbClr val="00B050"/>
                </a:solidFill>
              </a:rPr>
              <a:t>168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934200" y="2962782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156</a:t>
            </a:r>
            <a:r>
              <a:rPr lang="en-US" sz="2000" dirty="0" smtClean="0"/>
              <a:t>:</a:t>
            </a:r>
            <a:r>
              <a:rPr lang="en-US" sz="2000" dirty="0" smtClean="0">
                <a:solidFill>
                  <a:srgbClr val="00B050"/>
                </a:solidFill>
              </a:rPr>
              <a:t>168</a:t>
            </a:r>
            <a:endParaRPr lang="en-US" sz="2000" dirty="0">
              <a:solidFill>
                <a:srgbClr val="00B050"/>
              </a:solidFill>
            </a:endParaRPr>
          </a:p>
        </p:txBody>
      </p:sp>
      <p:cxnSp>
        <p:nvCxnSpPr>
          <p:cNvPr id="109" name="Straight Connector 108"/>
          <p:cNvCxnSpPr>
            <a:stCxn id="107" idx="2"/>
            <a:endCxn id="70" idx="1"/>
          </p:cNvCxnSpPr>
          <p:nvPr/>
        </p:nvCxnSpPr>
        <p:spPr>
          <a:xfrm>
            <a:off x="6438900" y="3362892"/>
            <a:ext cx="139614" cy="2286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8" idx="2"/>
            <a:endCxn id="69" idx="1"/>
          </p:cNvCxnSpPr>
          <p:nvPr/>
        </p:nvCxnSpPr>
        <p:spPr>
          <a:xfrm flipH="1">
            <a:off x="7488945" y="3362892"/>
            <a:ext cx="54855" cy="2286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-76200" y="1836004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Three 2-SNP haplotypes (</a:t>
            </a:r>
            <a:r>
              <a:rPr lang="en-US" dirty="0" smtClean="0">
                <a:solidFill>
                  <a:srgbClr val="00B050"/>
                </a:solidFill>
              </a:rPr>
              <a:t>AA</a:t>
            </a:r>
            <a:r>
              <a:rPr lang="en-US" dirty="0" smtClean="0"/>
              <a:t>,GA,</a:t>
            </a:r>
            <a:r>
              <a:rPr lang="en-US" dirty="0" smtClean="0">
                <a:solidFill>
                  <a:srgbClr val="0000FF"/>
                </a:solidFill>
              </a:rPr>
              <a:t>AG</a:t>
            </a:r>
            <a:r>
              <a:rPr lang="en-US" dirty="0" smtClean="0"/>
              <a:t>) in four combinations</a:t>
            </a:r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4774842" y="1828801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Two SSR alleles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smtClean="0">
                <a:solidFill>
                  <a:srgbClr val="00B050"/>
                </a:solidFill>
              </a:rPr>
              <a:t>168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0000FF"/>
                </a:solidFill>
              </a:rPr>
              <a:t>156</a:t>
            </a:r>
            <a:r>
              <a:rPr lang="en-US" dirty="0" smtClean="0"/>
              <a:t>) in two combinations</a:t>
            </a:r>
            <a:endParaRPr lang="en-US" dirty="0"/>
          </a:p>
        </p:txBody>
      </p:sp>
      <p:sp>
        <p:nvSpPr>
          <p:cNvPr id="120" name="Right Brace 119"/>
          <p:cNvSpPr/>
          <p:nvPr/>
        </p:nvSpPr>
        <p:spPr>
          <a:xfrm rot="16200000">
            <a:off x="4305300" y="-2552701"/>
            <a:ext cx="533400" cy="8686801"/>
          </a:xfrm>
          <a:prstGeom prst="rightBrace">
            <a:avLst>
              <a:gd name="adj1" fmla="val 214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1698936" y="671851"/>
            <a:ext cx="5768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570000"/>
                </a:solidFill>
              </a:rPr>
              <a:t>One trait locus,</a:t>
            </a:r>
            <a:br>
              <a:rPr lang="en-US" sz="2800" dirty="0" smtClean="0">
                <a:solidFill>
                  <a:srgbClr val="570000"/>
                </a:solidFill>
              </a:rPr>
            </a:br>
            <a:r>
              <a:rPr lang="en-US" sz="2800" dirty="0" smtClean="0">
                <a:solidFill>
                  <a:srgbClr val="570000"/>
                </a:solidFill>
              </a:rPr>
              <a:t>two ways of genotyping</a:t>
            </a:r>
            <a:endParaRPr lang="en-US" sz="2800" dirty="0">
              <a:solidFill>
                <a:srgbClr val="570000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50733" y="4765924"/>
            <a:ext cx="4461627" cy="1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549717" y="4765924"/>
            <a:ext cx="4555645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/>
          <p:nvPr/>
        </p:nvSpPr>
        <p:spPr>
          <a:xfrm>
            <a:off x="0" y="4343400"/>
            <a:ext cx="228600" cy="762000"/>
          </a:xfrm>
          <a:prstGeom prst="rect">
            <a:avLst/>
          </a:prstGeom>
          <a:solidFill>
            <a:srgbClr val="DEE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4343400" y="4267200"/>
            <a:ext cx="457200" cy="762000"/>
          </a:xfrm>
          <a:prstGeom prst="rect">
            <a:avLst/>
          </a:prstGeom>
          <a:solidFill>
            <a:srgbClr val="DEE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8915400" y="4267200"/>
            <a:ext cx="228600" cy="762000"/>
          </a:xfrm>
          <a:prstGeom prst="rect">
            <a:avLst/>
          </a:prstGeom>
          <a:solidFill>
            <a:srgbClr val="DEE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9" name="Group 100"/>
          <p:cNvGrpSpPr/>
          <p:nvPr/>
        </p:nvGrpSpPr>
        <p:grpSpPr>
          <a:xfrm>
            <a:off x="152400" y="152400"/>
            <a:ext cx="1656852" cy="1178044"/>
            <a:chOff x="9525000" y="4799188"/>
            <a:chExt cx="2895600" cy="2058812"/>
          </a:xfrm>
        </p:grpSpPr>
        <p:pic>
          <p:nvPicPr>
            <p:cNvPr id="13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525000" y="4799188"/>
              <a:ext cx="2895600" cy="2058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1" name="Rectangle 130"/>
            <p:cNvSpPr/>
            <p:nvPr/>
          </p:nvSpPr>
          <p:spPr>
            <a:xfrm>
              <a:off x="10515600" y="5864557"/>
              <a:ext cx="175259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i="1" kern="0" spc="50" dirty="0" smtClean="0">
                  <a:ln w="12700" cmpd="sng">
                    <a:solidFill>
                      <a:srgbClr val="F79646">
                        <a:satMod val="120000"/>
                        <a:shade val="80000"/>
                      </a:srgbClr>
                    </a:solidFill>
                    <a:prstDash val="solid"/>
                  </a:ln>
                  <a:solidFill>
                    <a:srgbClr val="F79646">
                      <a:tint val="1000"/>
                    </a:srgbClr>
                  </a:solidFill>
                  <a:effectLst>
                    <a:glow rad="228600">
                      <a:srgbClr val="B01410"/>
                    </a:glow>
                  </a:effectLst>
                  <a:latin typeface="Calibri"/>
                </a:rPr>
                <a:t>Maturity date</a:t>
              </a:r>
              <a:endParaRPr lang="en-US" sz="1600" b="1" kern="0" dirty="0">
                <a:solidFill>
                  <a:srgbClr val="570000"/>
                </a:solidFill>
                <a:latin typeface="Calibri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0" y="5846094"/>
            <a:ext cx="9144001" cy="1065784"/>
            <a:chOff x="0" y="5846094"/>
            <a:chExt cx="9144001" cy="1065784"/>
          </a:xfrm>
        </p:grpSpPr>
        <p:grpSp>
          <p:nvGrpSpPr>
            <p:cNvPr id="123" name="Group 122"/>
            <p:cNvGrpSpPr/>
            <p:nvPr/>
          </p:nvGrpSpPr>
          <p:grpSpPr>
            <a:xfrm>
              <a:off x="0" y="5943600"/>
              <a:ext cx="9144001" cy="914400"/>
              <a:chOff x="0" y="5943600"/>
              <a:chExt cx="9144001" cy="914400"/>
            </a:xfrm>
          </p:grpSpPr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1" y="6400800"/>
                <a:ext cx="9144000" cy="457200"/>
              </a:xfrm>
              <a:prstGeom prst="rect">
                <a:avLst/>
              </a:prstGeom>
              <a:solidFill>
                <a:srgbClr val="324D3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0" y="5943600"/>
                <a:ext cx="9144000" cy="457200"/>
              </a:xfrm>
              <a:prstGeom prst="roundRect">
                <a:avLst>
                  <a:gd name="adj" fmla="val 0"/>
                </a:avLst>
              </a:prstGeom>
              <a:solidFill>
                <a:srgbClr val="BDD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Text Box 7"/>
              <p:cNvSpPr txBox="1">
                <a:spLocks noChangeArrowheads="1"/>
              </p:cNvSpPr>
              <p:nvPr/>
            </p:nvSpPr>
            <p:spPr bwMode="auto">
              <a:xfrm>
                <a:off x="0" y="5943600"/>
                <a:ext cx="91440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100000"/>
                  </a:spcBef>
                  <a:spcAft>
                    <a:spcPct val="0"/>
                  </a:spcAft>
                  <a:tabLst>
                    <a:tab pos="1778000" algn="l"/>
                  </a:tabLst>
                </a:pPr>
                <a:r>
                  <a:rPr lang="en-US" dirty="0" smtClean="0">
                    <a:solidFill>
                      <a:srgbClr val="570000"/>
                    </a:solidFill>
                  </a:rPr>
                  <a:t>             Marker(s)?	2 SNPs from 9K array  ...or ...       1 SSR</a:t>
                </a:r>
                <a:endParaRPr lang="en-US" sz="1400" dirty="0">
                  <a:solidFill>
                    <a:srgbClr val="570000"/>
                  </a:solidFill>
                </a:endParaRPr>
              </a:p>
            </p:txBody>
          </p:sp>
          <p:sp>
            <p:nvSpPr>
              <p:cNvPr id="15" name="Text Box 7"/>
              <p:cNvSpPr txBox="1">
                <a:spLocks noChangeArrowheads="1"/>
              </p:cNvSpPr>
              <p:nvPr/>
            </p:nvSpPr>
            <p:spPr bwMode="auto">
              <a:xfrm>
                <a:off x="0" y="6396335"/>
                <a:ext cx="91440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lvl="0">
                  <a:spcBef>
                    <a:spcPct val="100000"/>
                  </a:spcBef>
                  <a:tabLst>
                    <a:tab pos="1778000" algn="l"/>
                  </a:tabLst>
                </a:pPr>
                <a:r>
                  <a:rPr lang="en-US" dirty="0" smtClean="0">
                    <a:solidFill>
                      <a:srgbClr val="FFFFFF"/>
                    </a:solidFill>
                  </a:rPr>
                  <a:t>       Application?</a:t>
                </a:r>
                <a:r>
                  <a:rPr lang="en-US" dirty="0" smtClean="0">
                    <a:solidFill>
                      <a:srgbClr val="570000"/>
                    </a:solidFill>
                  </a:rPr>
                  <a:t>  </a:t>
                </a:r>
                <a:r>
                  <a:rPr lang="en-US" sz="2000" i="1" dirty="0" smtClean="0">
                    <a:solidFill>
                      <a:srgbClr val="FFFFFF"/>
                    </a:solidFill>
                  </a:rPr>
                  <a:t>Parents</a:t>
                </a:r>
                <a:r>
                  <a:rPr lang="en-US" sz="2000" dirty="0" smtClean="0">
                    <a:solidFill>
                      <a:srgbClr val="FFFFFF"/>
                    </a:solidFill>
                  </a:rPr>
                  <a:t>: crossing  </a:t>
                </a:r>
                <a:r>
                  <a:rPr lang="en-US" sz="2000" i="1" dirty="0" smtClean="0">
                    <a:solidFill>
                      <a:srgbClr val="FFFFFF"/>
                    </a:solidFill>
                  </a:rPr>
                  <a:t>Seedlings</a:t>
                </a:r>
                <a:r>
                  <a:rPr lang="en-US" sz="2000" dirty="0" smtClean="0">
                    <a:solidFill>
                      <a:srgbClr val="FFFFFF"/>
                    </a:solidFill>
                  </a:rPr>
                  <a:t>: culling  </a:t>
                </a:r>
                <a:r>
                  <a:rPr lang="en-US" sz="2000" i="1" dirty="0" smtClean="0">
                    <a:solidFill>
                      <a:srgbClr val="FFFFFF"/>
                    </a:solidFill>
                  </a:rPr>
                  <a:t>Selections</a:t>
                </a:r>
                <a:r>
                  <a:rPr lang="en-US" sz="2000" dirty="0" smtClean="0">
                    <a:solidFill>
                      <a:srgbClr val="FFFFFF"/>
                    </a:solidFill>
                  </a:rPr>
                  <a:t>: advance</a:t>
                </a:r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13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7393074">
              <a:off x="16235" y="5995912"/>
              <a:ext cx="1065784" cy="766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27197"/>
            <a:ext cx="5486400" cy="213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1" dirty="0" smtClean="0">
                <a:solidFill>
                  <a:srgbClr val="570000"/>
                </a:solidFill>
              </a:rPr>
              <a:t>Apple: Acidity</a:t>
            </a:r>
            <a:endParaRPr lang="en-US" sz="3600" b="1" dirty="0">
              <a:solidFill>
                <a:srgbClr val="570000"/>
              </a:solidFill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400800" y="1249740"/>
            <a:ext cx="2667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5425" indent="-225425">
              <a:spcBef>
                <a:spcPts val="0"/>
              </a:spcBef>
              <a:spcAft>
                <a:spcPts val="1800"/>
              </a:spcAft>
              <a:buFontTx/>
              <a:buChar char="•"/>
            </a:pPr>
            <a:r>
              <a:rPr lang="en-US" sz="3200" dirty="0" smtClean="0">
                <a:solidFill>
                  <a:srgbClr val="570000"/>
                </a:solidFill>
              </a:rPr>
              <a:t>Two loci</a:t>
            </a:r>
            <a:r>
              <a:rPr lang="en-US" sz="3200" dirty="0">
                <a:solidFill>
                  <a:srgbClr val="570000"/>
                </a:solidFill>
              </a:rPr>
              <a:t/>
            </a:r>
            <a:br>
              <a:rPr lang="en-US" sz="3200" dirty="0">
                <a:solidFill>
                  <a:srgbClr val="570000"/>
                </a:solidFill>
              </a:rPr>
            </a:br>
            <a:r>
              <a:rPr lang="en-US" sz="3200" i="1" dirty="0" smtClean="0">
                <a:solidFill>
                  <a:srgbClr val="570000"/>
                </a:solidFill>
              </a:rPr>
              <a:t>Ma</a:t>
            </a:r>
            <a:r>
              <a:rPr lang="en-US" sz="3200" dirty="0" smtClean="0">
                <a:solidFill>
                  <a:srgbClr val="570000"/>
                </a:solidFill>
              </a:rPr>
              <a:t> – LG16</a:t>
            </a:r>
            <a:br>
              <a:rPr lang="en-US" sz="3200" dirty="0" smtClean="0">
                <a:solidFill>
                  <a:srgbClr val="570000"/>
                </a:solidFill>
              </a:rPr>
            </a:br>
            <a:r>
              <a:rPr lang="en-US" sz="3200" dirty="0" smtClean="0">
                <a:solidFill>
                  <a:srgbClr val="570000"/>
                </a:solidFill>
              </a:rPr>
              <a:t>“</a:t>
            </a:r>
            <a:r>
              <a:rPr lang="en-US" sz="3200" i="1" dirty="0" smtClean="0">
                <a:solidFill>
                  <a:srgbClr val="570000"/>
                </a:solidFill>
              </a:rPr>
              <a:t>A</a:t>
            </a:r>
            <a:r>
              <a:rPr lang="en-US" sz="3200" dirty="0" smtClean="0">
                <a:solidFill>
                  <a:srgbClr val="570000"/>
                </a:solidFill>
              </a:rPr>
              <a:t>”</a:t>
            </a:r>
            <a:r>
              <a:rPr lang="en-US" sz="1800" dirty="0" smtClean="0">
                <a:solidFill>
                  <a:srgbClr val="570000"/>
                </a:solidFill>
              </a:rPr>
              <a:t>  </a:t>
            </a:r>
            <a:r>
              <a:rPr lang="en-US" sz="3200" dirty="0" smtClean="0">
                <a:solidFill>
                  <a:srgbClr val="570000"/>
                </a:solidFill>
              </a:rPr>
              <a:t>– LG8</a:t>
            </a:r>
          </a:p>
        </p:txBody>
      </p:sp>
      <p:grpSp>
        <p:nvGrpSpPr>
          <p:cNvPr id="18" name="Group 86"/>
          <p:cNvGrpSpPr/>
          <p:nvPr/>
        </p:nvGrpSpPr>
        <p:grpSpPr>
          <a:xfrm>
            <a:off x="246043" y="-32152"/>
            <a:ext cx="1376394" cy="1098952"/>
            <a:chOff x="304800" y="2667000"/>
            <a:chExt cx="1999126" cy="1596161"/>
          </a:xfrm>
        </p:grpSpPr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304800" y="2667000"/>
              <a:ext cx="1999126" cy="1596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Rectangle 19"/>
            <p:cNvSpPr/>
            <p:nvPr/>
          </p:nvSpPr>
          <p:spPr>
            <a:xfrm>
              <a:off x="341027" y="3276600"/>
              <a:ext cx="14787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i="1" kern="0" spc="50" dirty="0" smtClean="0">
                  <a:ln w="12700" cmpd="sng">
                    <a:solidFill>
                      <a:srgbClr val="F79646">
                        <a:satMod val="120000"/>
                        <a:shade val="80000"/>
                      </a:srgbClr>
                    </a:solidFill>
                    <a:prstDash val="solid"/>
                  </a:ln>
                  <a:solidFill>
                    <a:srgbClr val="F79646">
                      <a:tint val="1000"/>
                    </a:srgbClr>
                  </a:solidFill>
                  <a:effectLst>
                    <a:glow rad="228600">
                      <a:srgbClr val="B01410"/>
                    </a:glow>
                  </a:effectLst>
                  <a:latin typeface="Calibri"/>
                </a:rPr>
                <a:t>Acidity</a:t>
              </a:r>
              <a:endParaRPr lang="en-US" sz="1600" b="1" kern="0" dirty="0">
                <a:solidFill>
                  <a:srgbClr val="570000"/>
                </a:solidFill>
                <a:latin typeface="Calibri"/>
              </a:endParaRPr>
            </a:p>
          </p:txBody>
        </p:sp>
      </p:grp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5562600" y="4114800"/>
            <a:ext cx="3581400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5425" indent="-225425">
              <a:spcBef>
                <a:spcPts val="0"/>
              </a:spcBef>
              <a:spcAft>
                <a:spcPts val="1800"/>
              </a:spcAft>
              <a:buFontTx/>
              <a:buChar char="•"/>
            </a:pPr>
            <a:r>
              <a:rPr lang="en-US" sz="3200" dirty="0" smtClean="0">
                <a:solidFill>
                  <a:srgbClr val="570000"/>
                </a:solidFill>
              </a:rPr>
              <a:t>Not quite additive – some epistasis</a:t>
            </a:r>
          </a:p>
          <a:p>
            <a:pPr marL="225425" indent="-225425">
              <a:spcBef>
                <a:spcPts val="0"/>
              </a:spcBef>
              <a:spcAft>
                <a:spcPts val="1800"/>
              </a:spcAft>
            </a:pPr>
            <a:r>
              <a:rPr lang="en-US" sz="3200" dirty="0" smtClean="0">
                <a:solidFill>
                  <a:srgbClr val="570000"/>
                </a:solidFill>
                <a:sym typeface="Wingdings" pitchFamily="2" charset="2"/>
              </a:rPr>
              <a:t>	 Use together</a:t>
            </a:r>
            <a:endParaRPr lang="en-US" sz="3200" dirty="0" smtClean="0">
              <a:solidFill>
                <a:srgbClr val="57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2145" y="2768558"/>
            <a:ext cx="3996510" cy="317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Group 14"/>
          <p:cNvGrpSpPr/>
          <p:nvPr/>
        </p:nvGrpSpPr>
        <p:grpSpPr>
          <a:xfrm>
            <a:off x="0" y="5846094"/>
            <a:ext cx="9296400" cy="1065784"/>
            <a:chOff x="0" y="5846094"/>
            <a:chExt cx="9296400" cy="1065784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" y="6400800"/>
              <a:ext cx="9144000" cy="457200"/>
            </a:xfrm>
            <a:prstGeom prst="rect">
              <a:avLst/>
            </a:prstGeom>
            <a:solidFill>
              <a:srgbClr val="324D3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0" y="5943600"/>
              <a:ext cx="9144000" cy="457200"/>
            </a:xfrm>
            <a:prstGeom prst="roundRect">
              <a:avLst>
                <a:gd name="adj" fmla="val 0"/>
              </a:avLst>
            </a:prstGeom>
            <a:solidFill>
              <a:srgbClr val="BDD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0" y="5943600"/>
              <a:ext cx="9144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100000"/>
                </a:spcBef>
                <a:spcAft>
                  <a:spcPct val="0"/>
                </a:spcAft>
                <a:tabLst>
                  <a:tab pos="1778000" algn="l"/>
                </a:tabLst>
              </a:pPr>
              <a:r>
                <a:rPr lang="en-US" dirty="0" smtClean="0">
                  <a:solidFill>
                    <a:srgbClr val="570000"/>
                  </a:solidFill>
                </a:rPr>
                <a:t>             Marker(s)?	2 SNPs from 8K array genome scan</a:t>
              </a:r>
              <a:endParaRPr lang="en-US" sz="1400" dirty="0">
                <a:solidFill>
                  <a:srgbClr val="570000"/>
                </a:solidFill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0" y="6396335"/>
              <a:ext cx="9296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100000"/>
                </a:spcBef>
                <a:spcAft>
                  <a:spcPct val="0"/>
                </a:spcAft>
                <a:tabLst>
                  <a:tab pos="1778000" algn="l"/>
                </a:tabLst>
              </a:pPr>
              <a:r>
                <a:rPr lang="en-US" dirty="0" smtClean="0">
                  <a:solidFill>
                    <a:schemeClr val="bg1"/>
                  </a:solidFill>
                </a:rPr>
                <a:t>       Application? </a:t>
              </a:r>
              <a:r>
                <a:rPr lang="en-US" dirty="0" smtClean="0">
                  <a:solidFill>
                    <a:srgbClr val="570000"/>
                  </a:solidFill>
                </a:rPr>
                <a:t> </a:t>
              </a:r>
              <a:r>
                <a:rPr lang="en-US" sz="2100" i="1" dirty="0" smtClean="0">
                  <a:solidFill>
                    <a:schemeClr val="bg1"/>
                  </a:solidFill>
                </a:rPr>
                <a:t>Parents</a:t>
              </a:r>
              <a:r>
                <a:rPr lang="en-US" sz="2100" dirty="0" smtClean="0">
                  <a:solidFill>
                    <a:schemeClr val="bg1"/>
                  </a:solidFill>
                </a:rPr>
                <a:t>: crossing   </a:t>
              </a:r>
              <a:r>
                <a:rPr lang="en-US" sz="2100" i="1" dirty="0" smtClean="0">
                  <a:solidFill>
                    <a:schemeClr val="bg1"/>
                  </a:solidFill>
                </a:rPr>
                <a:t>Selections</a:t>
              </a:r>
              <a:r>
                <a:rPr lang="en-US" sz="2100" dirty="0" smtClean="0">
                  <a:solidFill>
                    <a:schemeClr val="bg1"/>
                  </a:solidFill>
                </a:rPr>
                <a:t>: distinguish low/med/high</a:t>
              </a:r>
              <a:endParaRPr lang="en-US" sz="2100" dirty="0">
                <a:solidFill>
                  <a:schemeClr val="bg1"/>
                </a:solidFill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7393074">
              <a:off x="16235" y="5995912"/>
              <a:ext cx="1065784" cy="766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28"/>
          <p:cNvGrpSpPr/>
          <p:nvPr/>
        </p:nvGrpSpPr>
        <p:grpSpPr>
          <a:xfrm>
            <a:off x="4111852" y="749121"/>
            <a:ext cx="3352800" cy="1369873"/>
            <a:chOff x="4724400" y="1092558"/>
            <a:chExt cx="4215888" cy="1722509"/>
          </a:xfrm>
        </p:grpSpPr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24400" y="1092558"/>
              <a:ext cx="1470129" cy="1722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Rectangle 13"/>
            <p:cNvSpPr/>
            <p:nvPr/>
          </p:nvSpPr>
          <p:spPr>
            <a:xfrm>
              <a:off x="6140300" y="1284189"/>
              <a:ext cx="2799988" cy="10449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i="1" kern="0" spc="50" dirty="0" smtClean="0">
                  <a:ln w="12700" cmpd="sng">
                    <a:solidFill>
                      <a:srgbClr val="F79646">
                        <a:satMod val="120000"/>
                        <a:shade val="80000"/>
                      </a:srgbClr>
                    </a:solidFill>
                    <a:prstDash val="solid"/>
                  </a:ln>
                  <a:solidFill>
                    <a:srgbClr val="F79646">
                      <a:tint val="1000"/>
                    </a:srgbClr>
                  </a:solidFill>
                  <a:effectLst>
                    <a:glow rad="228600">
                      <a:srgbClr val="B01410"/>
                    </a:glow>
                  </a:effectLst>
                  <a:latin typeface="Calibri"/>
                </a:rPr>
                <a:t>“Fresh sensation”</a:t>
              </a:r>
              <a:br>
                <a:rPr lang="en-US" sz="1600" b="1" i="1" kern="0" spc="50" dirty="0" smtClean="0">
                  <a:ln w="12700" cmpd="sng">
                    <a:solidFill>
                      <a:srgbClr val="F79646">
                        <a:satMod val="120000"/>
                        <a:shade val="80000"/>
                      </a:srgbClr>
                    </a:solidFill>
                    <a:prstDash val="solid"/>
                  </a:ln>
                  <a:solidFill>
                    <a:srgbClr val="F79646">
                      <a:tint val="1000"/>
                    </a:srgbClr>
                  </a:solidFill>
                  <a:effectLst>
                    <a:glow rad="228600">
                      <a:srgbClr val="B01410"/>
                    </a:glow>
                  </a:effectLst>
                  <a:latin typeface="Calibri"/>
                </a:rPr>
              </a:br>
              <a:r>
                <a:rPr lang="en-US" sz="1600" b="1" i="1" kern="0" spc="50" dirty="0" smtClean="0">
                  <a:ln w="12700" cmpd="sng">
                    <a:solidFill>
                      <a:srgbClr val="F79646">
                        <a:satMod val="120000"/>
                        <a:shade val="80000"/>
                      </a:srgbClr>
                    </a:solidFill>
                    <a:prstDash val="solid"/>
                  </a:ln>
                  <a:solidFill>
                    <a:srgbClr val="F79646">
                      <a:tint val="1000"/>
                    </a:srgbClr>
                  </a:solidFill>
                  <a:effectLst>
                    <a:glow rad="228600">
                      <a:srgbClr val="B01410"/>
                    </a:glow>
                  </a:effectLst>
                  <a:latin typeface="Calibri"/>
                </a:rPr>
                <a:t>(crispness, tartness, juiciness) </a:t>
              </a:r>
              <a:endParaRPr lang="en-US" sz="1600" b="1" kern="0" dirty="0">
                <a:solidFill>
                  <a:srgbClr val="570000"/>
                </a:solidFill>
                <a:latin typeface="Calibri"/>
              </a:endParaRPr>
            </a:p>
          </p:txBody>
        </p:sp>
      </p:grp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1" dirty="0" smtClean="0">
                <a:solidFill>
                  <a:srgbClr val="570000"/>
                </a:solidFill>
              </a:rPr>
              <a:t>Apple: Multiple Traits Around </a:t>
            </a:r>
            <a:r>
              <a:rPr lang="en-US" sz="3600" b="1" i="1" dirty="0" smtClean="0">
                <a:solidFill>
                  <a:srgbClr val="570000"/>
                </a:solidFill>
              </a:rPr>
              <a:t>Ma</a:t>
            </a:r>
            <a:r>
              <a:rPr lang="en-US" sz="3600" b="1" dirty="0" smtClean="0">
                <a:solidFill>
                  <a:srgbClr val="570000"/>
                </a:solidFill>
              </a:rPr>
              <a:t> Locus</a:t>
            </a:r>
            <a:endParaRPr lang="en-US" sz="3600" b="1" dirty="0">
              <a:solidFill>
                <a:srgbClr val="570000"/>
              </a:solidFill>
            </a:endParaRPr>
          </a:p>
        </p:txBody>
      </p:sp>
      <p:grpSp>
        <p:nvGrpSpPr>
          <p:cNvPr id="6" name="Group 107"/>
          <p:cNvGrpSpPr/>
          <p:nvPr/>
        </p:nvGrpSpPr>
        <p:grpSpPr>
          <a:xfrm>
            <a:off x="2331959" y="901521"/>
            <a:ext cx="1703693" cy="1066801"/>
            <a:chOff x="3505200" y="0"/>
            <a:chExt cx="2108618" cy="1320353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1999" y="0"/>
              <a:ext cx="1041819" cy="1114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05200" y="0"/>
              <a:ext cx="1066800" cy="1114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8"/>
            <p:cNvSpPr/>
            <p:nvPr/>
          </p:nvSpPr>
          <p:spPr>
            <a:xfrm>
              <a:off x="3600881" y="596591"/>
              <a:ext cx="1918626" cy="7237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i="1" kern="0" spc="50" dirty="0" smtClean="0">
                  <a:ln w="12700" cmpd="sng">
                    <a:solidFill>
                      <a:srgbClr val="F79646">
                        <a:satMod val="120000"/>
                        <a:shade val="80000"/>
                      </a:srgbClr>
                    </a:solidFill>
                    <a:prstDash val="solid"/>
                  </a:ln>
                  <a:solidFill>
                    <a:srgbClr val="F79646">
                      <a:tint val="1000"/>
                    </a:srgbClr>
                  </a:solidFill>
                  <a:effectLst>
                    <a:glow rad="228600">
                      <a:srgbClr val="B01410"/>
                    </a:glow>
                  </a:effectLst>
                  <a:latin typeface="Calibri"/>
                </a:rPr>
                <a:t>Bitter pit susceptibility</a:t>
              </a:r>
              <a:endParaRPr lang="en-US" sz="1600" b="1" kern="0" dirty="0">
                <a:solidFill>
                  <a:srgbClr val="570000"/>
                </a:solidFill>
                <a:latin typeface="Calibri"/>
              </a:endParaRPr>
            </a:p>
          </p:txBody>
        </p:sp>
      </p:grpSp>
      <p:grpSp>
        <p:nvGrpSpPr>
          <p:cNvPr id="19" name="Group 13"/>
          <p:cNvGrpSpPr/>
          <p:nvPr/>
        </p:nvGrpSpPr>
        <p:grpSpPr>
          <a:xfrm>
            <a:off x="1055408" y="955321"/>
            <a:ext cx="316192" cy="2384600"/>
            <a:chOff x="2422253" y="1542795"/>
            <a:chExt cx="126259" cy="875154"/>
          </a:xfrm>
        </p:grpSpPr>
        <p:sp>
          <p:nvSpPr>
            <p:cNvPr id="21" name="AutoShape 350" descr="5%"/>
            <p:cNvSpPr>
              <a:spLocks noChangeArrowheads="1"/>
            </p:cNvSpPr>
            <p:nvPr/>
          </p:nvSpPr>
          <p:spPr bwMode="auto">
            <a:xfrm>
              <a:off x="2438402" y="1676401"/>
              <a:ext cx="95317" cy="741548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WordArt 393"/>
            <p:cNvSpPr>
              <a:spLocks noChangeArrowheads="1" noChangeShapeType="1" noTextEdit="1"/>
            </p:cNvSpPr>
            <p:nvPr/>
          </p:nvSpPr>
          <p:spPr bwMode="auto">
            <a:xfrm>
              <a:off x="2422253" y="1542795"/>
              <a:ext cx="126259" cy="1126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CCFFCC"/>
                  </a:solidFill>
                  <a:latin typeface="Arial Black"/>
                </a:rPr>
                <a:t>16</a:t>
              </a:r>
              <a:endParaRPr lang="en-US" sz="3600" kern="10" dirty="0">
                <a:ln w="31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CC"/>
                </a:solidFill>
                <a:latin typeface="Arial Black"/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991674" y="1587321"/>
            <a:ext cx="489257" cy="304800"/>
          </a:xfrm>
          <a:prstGeom prst="ellipse">
            <a:avLst/>
          </a:prstGeom>
          <a:solidFill>
            <a:srgbClr val="00FFFF"/>
          </a:solidFill>
          <a:ln>
            <a:noFill/>
          </a:ln>
          <a:scene3d>
            <a:camera prst="orthographicFront"/>
            <a:lightRig rig="threePt" dir="t"/>
          </a:scene3d>
          <a:sp3d>
            <a:bevelT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81743" y="1535668"/>
            <a:ext cx="505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00CC"/>
                </a:solidFill>
              </a:rPr>
              <a:t>Ma</a:t>
            </a:r>
            <a:endParaRPr lang="en-US" sz="1600" i="1" dirty="0">
              <a:solidFill>
                <a:srgbClr val="0000CC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1444852" y="1358721"/>
            <a:ext cx="9906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" name="Group 159"/>
          <p:cNvGrpSpPr/>
          <p:nvPr/>
        </p:nvGrpSpPr>
        <p:grpSpPr>
          <a:xfrm>
            <a:off x="1447801" y="901521"/>
            <a:ext cx="7543799" cy="2057400"/>
            <a:chOff x="1447801" y="901521"/>
            <a:chExt cx="7543799" cy="2057400"/>
          </a:xfrm>
        </p:grpSpPr>
        <p:grpSp>
          <p:nvGrpSpPr>
            <p:cNvPr id="15" name="Group 14"/>
            <p:cNvGrpSpPr/>
            <p:nvPr/>
          </p:nvGrpSpPr>
          <p:grpSpPr>
            <a:xfrm>
              <a:off x="7388452" y="901521"/>
              <a:ext cx="1603148" cy="1152070"/>
              <a:chOff x="5257801" y="1143000"/>
              <a:chExt cx="1942028" cy="1395599"/>
            </a:xfrm>
          </p:grpSpPr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7801" y="1143000"/>
                <a:ext cx="1942028" cy="1220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5442416" y="2128480"/>
                <a:ext cx="1584093" cy="4101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1" u="none" strike="noStrike" kern="0" cap="none" spc="50" normalizeH="0" baseline="0" noProof="0" dirty="0" smtClean="0">
                    <a:ln w="12700" cmpd="sng">
                      <a:solidFill>
                        <a:srgbClr val="F79646">
                          <a:satMod val="120000"/>
                          <a:shade val="80000"/>
                        </a:srgbClr>
                      </a:solidFill>
                      <a:prstDash val="solid"/>
                    </a:ln>
                    <a:solidFill>
                      <a:srgbClr val="F79646">
                        <a:tint val="1000"/>
                      </a:srgbClr>
                    </a:solidFill>
                    <a:effectLst>
                      <a:glow rad="228600">
                        <a:srgbClr val="B01410"/>
                      </a:glow>
                    </a:effectLst>
                    <a:uLnTx/>
                    <a:uFillTx/>
                    <a:latin typeface="Calibri" pitchFamily="34" charset="0"/>
                  </a:rPr>
                  <a:t>Fruit size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57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</p:grpSp>
        <p:cxnSp>
          <p:nvCxnSpPr>
            <p:cNvPr id="29" name="Straight Arrow Connector 28"/>
            <p:cNvCxnSpPr/>
            <p:nvPr/>
          </p:nvCxnSpPr>
          <p:spPr>
            <a:xfrm rot="10800000" flipV="1">
              <a:off x="1447801" y="1832797"/>
              <a:ext cx="6054417" cy="1126124"/>
            </a:xfrm>
            <a:prstGeom prst="bentConnector3">
              <a:avLst>
                <a:gd name="adj1" fmla="val 1639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 rot="10800000">
            <a:off x="1062777" y="3048000"/>
            <a:ext cx="304800" cy="304800"/>
          </a:xfrm>
          <a:prstGeom prst="rect">
            <a:avLst/>
          </a:prstGeom>
          <a:gradFill>
            <a:gsLst>
              <a:gs pos="0">
                <a:srgbClr val="DEE8BC"/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7862" y="93787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Mb</a:t>
            </a:r>
            <a:endParaRPr lang="en-US" sz="1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0894" y="120632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</a:t>
            </a:r>
            <a:endParaRPr lang="en-US" sz="1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0894" y="168862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n-US" sz="1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0894" y="217093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endParaRPr lang="en-US" sz="1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0894" y="265323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endParaRPr lang="en-US" sz="1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1443779" y="1892127"/>
            <a:ext cx="2668073" cy="972141"/>
            <a:chOff x="1443779" y="1892127"/>
            <a:chExt cx="2668073" cy="972141"/>
          </a:xfrm>
        </p:grpSpPr>
        <p:cxnSp>
          <p:nvCxnSpPr>
            <p:cNvPr id="25" name="Straight Arrow Connector 24"/>
            <p:cNvCxnSpPr/>
            <p:nvPr/>
          </p:nvCxnSpPr>
          <p:spPr>
            <a:xfrm rot="10800000">
              <a:off x="1443779" y="1892127"/>
              <a:ext cx="1054995" cy="761995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460136" y="2464158"/>
              <a:ext cx="16517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 smtClean="0">
                  <a:latin typeface="Calibri" pitchFamily="34" charset="0"/>
                </a:rPr>
                <a:t>Maturity date</a:t>
              </a:r>
              <a:endParaRPr lang="en-US" sz="2000" b="1" i="1" dirty="0">
                <a:latin typeface="Calibri" pitchFamily="34" charset="0"/>
              </a:endParaRPr>
            </a:p>
          </p:txBody>
        </p:sp>
      </p:grpSp>
      <p:cxnSp>
        <p:nvCxnSpPr>
          <p:cNvPr id="48" name="Straight Arrow Connector 24"/>
          <p:cNvCxnSpPr/>
          <p:nvPr/>
        </p:nvCxnSpPr>
        <p:spPr>
          <a:xfrm rot="5400000" flipH="1">
            <a:off x="2881005" y="277810"/>
            <a:ext cx="379273" cy="3251580"/>
          </a:xfrm>
          <a:prstGeom prst="bentConnector4">
            <a:avLst>
              <a:gd name="adj1" fmla="val -60273"/>
              <a:gd name="adj2" fmla="val 7602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0" y="92620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cM</a:t>
            </a:r>
            <a:endParaRPr lang="en-US" sz="1800" dirty="0"/>
          </a:p>
        </p:txBody>
      </p:sp>
      <p:sp>
        <p:nvSpPr>
          <p:cNvPr id="63" name="TextBox 62"/>
          <p:cNvSpPr txBox="1"/>
          <p:nvPr/>
        </p:nvSpPr>
        <p:spPr>
          <a:xfrm>
            <a:off x="152400" y="119465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0</a:t>
            </a:r>
            <a:endParaRPr lang="en-US" sz="1800" dirty="0"/>
          </a:p>
        </p:txBody>
      </p:sp>
      <p:sp>
        <p:nvSpPr>
          <p:cNvPr id="64" name="TextBox 63"/>
          <p:cNvSpPr txBox="1"/>
          <p:nvPr/>
        </p:nvSpPr>
        <p:spPr>
          <a:xfrm>
            <a:off x="37563" y="187910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10</a:t>
            </a:r>
            <a:endParaRPr lang="en-US" sz="1800" dirty="0"/>
          </a:p>
        </p:txBody>
      </p:sp>
      <p:sp>
        <p:nvSpPr>
          <p:cNvPr id="65" name="TextBox 64"/>
          <p:cNvSpPr txBox="1"/>
          <p:nvPr/>
        </p:nvSpPr>
        <p:spPr>
          <a:xfrm>
            <a:off x="37563" y="209496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15</a:t>
            </a:r>
            <a:endParaRPr lang="en-US" sz="1800" dirty="0"/>
          </a:p>
        </p:txBody>
      </p:sp>
      <p:sp>
        <p:nvSpPr>
          <p:cNvPr id="66" name="TextBox 65"/>
          <p:cNvSpPr txBox="1"/>
          <p:nvPr/>
        </p:nvSpPr>
        <p:spPr>
          <a:xfrm>
            <a:off x="37563" y="232235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20</a:t>
            </a:r>
            <a:endParaRPr lang="en-US" sz="1800" dirty="0"/>
          </a:p>
        </p:txBody>
      </p:sp>
      <p:sp>
        <p:nvSpPr>
          <p:cNvPr id="67" name="TextBox 66"/>
          <p:cNvSpPr txBox="1"/>
          <p:nvPr/>
        </p:nvSpPr>
        <p:spPr>
          <a:xfrm>
            <a:off x="152400" y="1459605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5</a:t>
            </a:r>
            <a:endParaRPr lang="en-US" sz="1800" dirty="0"/>
          </a:p>
        </p:txBody>
      </p:sp>
      <p:sp>
        <p:nvSpPr>
          <p:cNvPr id="68" name="TextBox 67"/>
          <p:cNvSpPr txBox="1"/>
          <p:nvPr/>
        </p:nvSpPr>
        <p:spPr>
          <a:xfrm>
            <a:off x="38637" y="254035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25</a:t>
            </a:r>
            <a:endParaRPr lang="en-US" sz="1800" dirty="0"/>
          </a:p>
        </p:txBody>
      </p:sp>
      <p:sp>
        <p:nvSpPr>
          <p:cNvPr id="69" name="TextBox 68"/>
          <p:cNvSpPr txBox="1"/>
          <p:nvPr/>
        </p:nvSpPr>
        <p:spPr>
          <a:xfrm>
            <a:off x="38637" y="276774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30</a:t>
            </a:r>
            <a:endParaRPr lang="en-US" sz="1800" dirty="0"/>
          </a:p>
        </p:txBody>
      </p:sp>
      <p:grpSp>
        <p:nvGrpSpPr>
          <p:cNvPr id="159" name="Group 158"/>
          <p:cNvGrpSpPr/>
          <p:nvPr/>
        </p:nvGrpSpPr>
        <p:grpSpPr>
          <a:xfrm>
            <a:off x="11805" y="3530025"/>
            <a:ext cx="7150995" cy="2261175"/>
            <a:chOff x="11805" y="3530025"/>
            <a:chExt cx="7150995" cy="2261175"/>
          </a:xfrm>
        </p:grpSpPr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76200" y="3530025"/>
              <a:ext cx="70866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100000"/>
                </a:spcBef>
                <a:buFontTx/>
                <a:buChar char="•"/>
              </a:pPr>
              <a:r>
                <a:rPr lang="en-US" sz="3200" dirty="0" smtClean="0">
                  <a:solidFill>
                    <a:srgbClr val="570000"/>
                  </a:solidFill>
                </a:rPr>
                <a:t>Every individual has 2 haplotypes</a:t>
              </a:r>
              <a:endParaRPr lang="en-US" sz="3200" dirty="0">
                <a:solidFill>
                  <a:srgbClr val="570000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1805" y="41910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/>
                <a:t>Honeycrisp</a:t>
              </a:r>
              <a:endParaRPr lang="en-US" sz="18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383405" y="41910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/>
                <a:t>Golden Del.</a:t>
              </a:r>
              <a:endParaRPr lang="en-US" sz="18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995410" y="4191000"/>
              <a:ext cx="11955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/>
                <a:t>Braeburn</a:t>
              </a:r>
              <a:endParaRPr lang="en-US" sz="18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443210" y="4191000"/>
              <a:ext cx="11955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/>
                <a:t>Gala</a:t>
              </a:r>
              <a:endParaRPr lang="en-US" sz="1800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814810" y="4191000"/>
              <a:ext cx="11955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/>
                <a:t>Pink Lady</a:t>
              </a:r>
              <a:endParaRPr lang="en-US" sz="1800" dirty="0"/>
            </a:p>
          </p:txBody>
        </p:sp>
        <p:sp>
          <p:nvSpPr>
            <p:cNvPr id="76" name="AutoShape 350" descr="5%"/>
            <p:cNvSpPr>
              <a:spLocks noChangeArrowheads="1"/>
            </p:cNvSpPr>
            <p:nvPr/>
          </p:nvSpPr>
          <p:spPr bwMode="auto">
            <a:xfrm>
              <a:off x="431442" y="4572000"/>
              <a:ext cx="111958" cy="1219200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1" name="AutoShape 350" descr="5%"/>
            <p:cNvSpPr>
              <a:spLocks noChangeArrowheads="1"/>
            </p:cNvSpPr>
            <p:nvPr/>
          </p:nvSpPr>
          <p:spPr bwMode="auto">
            <a:xfrm>
              <a:off x="850196" y="4572000"/>
              <a:ext cx="111958" cy="1219200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" name="AutoShape 350" descr="5%"/>
            <p:cNvSpPr>
              <a:spLocks noChangeArrowheads="1"/>
            </p:cNvSpPr>
            <p:nvPr/>
          </p:nvSpPr>
          <p:spPr bwMode="auto">
            <a:xfrm>
              <a:off x="1879242" y="4572000"/>
              <a:ext cx="111958" cy="1219200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4" name="AutoShape 350" descr="5%"/>
            <p:cNvSpPr>
              <a:spLocks noChangeArrowheads="1"/>
            </p:cNvSpPr>
            <p:nvPr/>
          </p:nvSpPr>
          <p:spPr bwMode="auto">
            <a:xfrm>
              <a:off x="2276000" y="4572000"/>
              <a:ext cx="111958" cy="1219200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5" name="AutoShape 350" descr="5%"/>
            <p:cNvSpPr>
              <a:spLocks noChangeArrowheads="1"/>
            </p:cNvSpPr>
            <p:nvPr/>
          </p:nvSpPr>
          <p:spPr bwMode="auto">
            <a:xfrm>
              <a:off x="3327042" y="4572000"/>
              <a:ext cx="111958" cy="1219200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7" name="AutoShape 350" descr="5%"/>
            <p:cNvSpPr>
              <a:spLocks noChangeArrowheads="1"/>
            </p:cNvSpPr>
            <p:nvPr/>
          </p:nvSpPr>
          <p:spPr bwMode="auto">
            <a:xfrm>
              <a:off x="3709847" y="4572000"/>
              <a:ext cx="111958" cy="1219200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8" name="AutoShape 350" descr="5%"/>
            <p:cNvSpPr>
              <a:spLocks noChangeArrowheads="1"/>
            </p:cNvSpPr>
            <p:nvPr/>
          </p:nvSpPr>
          <p:spPr bwMode="auto">
            <a:xfrm>
              <a:off x="4774842" y="4572000"/>
              <a:ext cx="111958" cy="1219200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0" name="AutoShape 350" descr="5%"/>
            <p:cNvSpPr>
              <a:spLocks noChangeArrowheads="1"/>
            </p:cNvSpPr>
            <p:nvPr/>
          </p:nvSpPr>
          <p:spPr bwMode="auto">
            <a:xfrm>
              <a:off x="5158721" y="4572000"/>
              <a:ext cx="111958" cy="1219200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1" name="AutoShape 350" descr="5%"/>
            <p:cNvSpPr>
              <a:spLocks noChangeArrowheads="1"/>
            </p:cNvSpPr>
            <p:nvPr/>
          </p:nvSpPr>
          <p:spPr bwMode="auto">
            <a:xfrm>
              <a:off x="6146442" y="4572000"/>
              <a:ext cx="111958" cy="1219200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3" name="AutoShape 350" descr="5%"/>
            <p:cNvSpPr>
              <a:spLocks noChangeArrowheads="1"/>
            </p:cNvSpPr>
            <p:nvPr/>
          </p:nvSpPr>
          <p:spPr bwMode="auto">
            <a:xfrm>
              <a:off x="6565196" y="4572000"/>
              <a:ext cx="111958" cy="1219200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379656" y="46482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>
              <a:off x="303456" y="4876800"/>
              <a:ext cx="228600" cy="228600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>
            <a:xfrm>
              <a:off x="455856" y="4876800"/>
              <a:ext cx="228600" cy="2286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>
            <a:xfrm rot="19672942">
              <a:off x="342093" y="5042079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L</a:t>
              </a:r>
              <a:endParaRPr lang="en-US" sz="1800" b="1" dirty="0"/>
            </a:p>
          </p:txBody>
        </p:sp>
        <p:sp>
          <p:nvSpPr>
            <p:cNvPr id="106" name="Oval 105"/>
            <p:cNvSpPr/>
            <p:nvPr/>
          </p:nvSpPr>
          <p:spPr>
            <a:xfrm>
              <a:off x="722019" y="4876800"/>
              <a:ext cx="228600" cy="228600"/>
            </a:xfrm>
            <a:prstGeom prst="ellipse">
              <a:avLst/>
            </a:prstGeom>
            <a:solidFill>
              <a:srgbClr val="0000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874419" y="4876800"/>
              <a:ext cx="228600" cy="2286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107"/>
            <p:cNvSpPr txBox="1"/>
            <p:nvPr/>
          </p:nvSpPr>
          <p:spPr>
            <a:xfrm rot="19672942">
              <a:off x="760656" y="5042079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E</a:t>
              </a:r>
              <a:endParaRPr lang="en-US" sz="1800" b="1" dirty="0"/>
            </a:p>
          </p:txBody>
        </p:sp>
        <p:sp>
          <p:nvSpPr>
            <p:cNvPr id="110" name="Oval 109"/>
            <p:cNvSpPr/>
            <p:nvPr/>
          </p:nvSpPr>
          <p:spPr>
            <a:xfrm>
              <a:off x="1829874" y="4648200"/>
              <a:ext cx="228600" cy="2286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2209800" y="4876800"/>
              <a:ext cx="228600" cy="228600"/>
            </a:xfrm>
            <a:prstGeom prst="ellipse">
              <a:avLst/>
            </a:prstGeom>
            <a:solidFill>
              <a:srgbClr val="0000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3201744" y="4876800"/>
              <a:ext cx="228600" cy="228600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3354144" y="48768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Box 117"/>
            <p:cNvSpPr txBox="1"/>
            <p:nvPr/>
          </p:nvSpPr>
          <p:spPr>
            <a:xfrm rot="19672942">
              <a:off x="3240381" y="5042079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L</a:t>
              </a:r>
              <a:endParaRPr lang="en-US" sz="1800" b="1" dirty="0"/>
            </a:p>
          </p:txBody>
        </p:sp>
        <p:sp>
          <p:nvSpPr>
            <p:cNvPr id="120" name="Oval 119"/>
            <p:cNvSpPr/>
            <p:nvPr/>
          </p:nvSpPr>
          <p:spPr>
            <a:xfrm>
              <a:off x="3657600" y="4876800"/>
              <a:ext cx="228600" cy="228600"/>
            </a:xfrm>
            <a:prstGeom prst="ellipse">
              <a:avLst/>
            </a:prstGeom>
            <a:solidFill>
              <a:srgbClr val="0000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5105400" y="46482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5105400" y="4876800"/>
              <a:ext cx="228600" cy="2286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4711521" y="4876800"/>
              <a:ext cx="228600" cy="228600"/>
            </a:xfrm>
            <a:prstGeom prst="ellipse">
              <a:avLst/>
            </a:prstGeom>
            <a:solidFill>
              <a:srgbClr val="0000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6083121" y="4648200"/>
              <a:ext cx="228600" cy="2286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6437019" y="4876800"/>
              <a:ext cx="228600" cy="228600"/>
            </a:xfrm>
            <a:prstGeom prst="ellipse">
              <a:avLst/>
            </a:prstGeom>
            <a:solidFill>
              <a:srgbClr val="0000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6589419" y="4876800"/>
              <a:ext cx="228600" cy="2286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/>
            <p:cNvSpPr txBox="1"/>
            <p:nvPr/>
          </p:nvSpPr>
          <p:spPr>
            <a:xfrm rot="19672942">
              <a:off x="6475656" y="5042079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L</a:t>
              </a:r>
              <a:endParaRPr lang="en-US" sz="1800" b="1" dirty="0"/>
            </a:p>
          </p:txBody>
        </p:sp>
        <p:sp>
          <p:nvSpPr>
            <p:cNvPr id="128" name="Oval 127"/>
            <p:cNvSpPr/>
            <p:nvPr/>
          </p:nvSpPr>
          <p:spPr>
            <a:xfrm>
              <a:off x="6513219" y="5486400"/>
              <a:ext cx="228600" cy="228600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7239000" y="2133600"/>
            <a:ext cx="1800894" cy="1905000"/>
            <a:chOff x="7239000" y="2133600"/>
            <a:chExt cx="1800894" cy="1905000"/>
          </a:xfrm>
        </p:grpSpPr>
        <p:sp>
          <p:nvSpPr>
            <p:cNvPr id="155" name="Oval 154"/>
            <p:cNvSpPr/>
            <p:nvPr/>
          </p:nvSpPr>
          <p:spPr>
            <a:xfrm>
              <a:off x="7391400" y="2133600"/>
              <a:ext cx="1524000" cy="1905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7239000" y="2171163"/>
              <a:ext cx="1800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Target B?</a:t>
              </a:r>
              <a:endParaRPr lang="en-US" i="1" dirty="0"/>
            </a:p>
          </p:txBody>
        </p:sp>
        <p:sp>
          <p:nvSpPr>
            <p:cNvPr id="143" name="AutoShape 350" descr="5%"/>
            <p:cNvSpPr>
              <a:spLocks noChangeArrowheads="1"/>
            </p:cNvSpPr>
            <p:nvPr/>
          </p:nvSpPr>
          <p:spPr bwMode="auto">
            <a:xfrm>
              <a:off x="7873284" y="2590800"/>
              <a:ext cx="111958" cy="1219200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44" name="AutoShape 350" descr="5%"/>
            <p:cNvSpPr>
              <a:spLocks noChangeArrowheads="1"/>
            </p:cNvSpPr>
            <p:nvPr/>
          </p:nvSpPr>
          <p:spPr bwMode="auto">
            <a:xfrm>
              <a:off x="8292038" y="2590800"/>
              <a:ext cx="111958" cy="1219200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7809963" y="2667000"/>
              <a:ext cx="228600" cy="2286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8163861" y="2895600"/>
              <a:ext cx="228600" cy="228600"/>
            </a:xfrm>
            <a:prstGeom prst="ellipse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8316261" y="2895600"/>
              <a:ext cx="228600" cy="2286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TextBox 147"/>
            <p:cNvSpPr txBox="1"/>
            <p:nvPr/>
          </p:nvSpPr>
          <p:spPr>
            <a:xfrm rot="19672942">
              <a:off x="8202498" y="3060879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L</a:t>
              </a:r>
              <a:endParaRPr lang="en-US" sz="1800" b="1" dirty="0"/>
            </a:p>
          </p:txBody>
        </p:sp>
        <p:sp>
          <p:nvSpPr>
            <p:cNvPr id="149" name="Oval 148"/>
            <p:cNvSpPr/>
            <p:nvPr/>
          </p:nvSpPr>
          <p:spPr>
            <a:xfrm>
              <a:off x="8240061" y="3505200"/>
              <a:ext cx="228600" cy="228600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8227452" y="2667000"/>
              <a:ext cx="228600" cy="2286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7730271" y="2895600"/>
              <a:ext cx="228600" cy="228600"/>
            </a:xfrm>
            <a:prstGeom prst="ellipse">
              <a:avLst/>
            </a:prstGeom>
            <a:solidFill>
              <a:srgbClr val="0000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7882671" y="2895600"/>
              <a:ext cx="228600" cy="2286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extBox 152"/>
            <p:cNvSpPr txBox="1"/>
            <p:nvPr/>
          </p:nvSpPr>
          <p:spPr>
            <a:xfrm rot="19672942">
              <a:off x="7768908" y="3060879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L</a:t>
              </a:r>
              <a:endParaRPr lang="en-US" sz="1800" b="1" dirty="0"/>
            </a:p>
          </p:txBody>
        </p:sp>
        <p:sp>
          <p:nvSpPr>
            <p:cNvPr id="154" name="Oval 153"/>
            <p:cNvSpPr/>
            <p:nvPr/>
          </p:nvSpPr>
          <p:spPr>
            <a:xfrm>
              <a:off x="7806471" y="3505200"/>
              <a:ext cx="228600" cy="2286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0" y="5846094"/>
            <a:ext cx="9448800" cy="1658237"/>
            <a:chOff x="0" y="5846094"/>
            <a:chExt cx="9448800" cy="1658237"/>
          </a:xfrm>
        </p:grpSpPr>
        <p:grpSp>
          <p:nvGrpSpPr>
            <p:cNvPr id="166" name="Group 165"/>
            <p:cNvGrpSpPr/>
            <p:nvPr/>
          </p:nvGrpSpPr>
          <p:grpSpPr>
            <a:xfrm>
              <a:off x="0" y="5943600"/>
              <a:ext cx="9144001" cy="914400"/>
              <a:chOff x="0" y="5943600"/>
              <a:chExt cx="9144001" cy="914400"/>
            </a:xfrm>
          </p:grpSpPr>
          <p:sp>
            <p:nvSpPr>
              <p:cNvPr id="162" name="Rectangle 161"/>
              <p:cNvSpPr>
                <a:spLocks noChangeArrowheads="1"/>
              </p:cNvSpPr>
              <p:nvPr/>
            </p:nvSpPr>
            <p:spPr bwMode="auto">
              <a:xfrm>
                <a:off x="1" y="6400800"/>
                <a:ext cx="9144000" cy="457200"/>
              </a:xfrm>
              <a:prstGeom prst="rect">
                <a:avLst/>
              </a:prstGeom>
              <a:solidFill>
                <a:srgbClr val="324D3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3" name="Rounded Rectangle 162"/>
              <p:cNvSpPr/>
              <p:nvPr/>
            </p:nvSpPr>
            <p:spPr>
              <a:xfrm>
                <a:off x="0" y="5943600"/>
                <a:ext cx="9144000" cy="457200"/>
              </a:xfrm>
              <a:prstGeom prst="roundRect">
                <a:avLst>
                  <a:gd name="adj" fmla="val 0"/>
                </a:avLst>
              </a:prstGeom>
              <a:solidFill>
                <a:srgbClr val="BDD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64" name="Text Box 7"/>
              <p:cNvSpPr txBox="1">
                <a:spLocks noChangeArrowheads="1"/>
              </p:cNvSpPr>
              <p:nvPr/>
            </p:nvSpPr>
            <p:spPr bwMode="auto">
              <a:xfrm>
                <a:off x="0" y="5943600"/>
                <a:ext cx="91440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100000"/>
                  </a:spcBef>
                  <a:spcAft>
                    <a:spcPct val="0"/>
                  </a:spcAft>
                  <a:tabLst>
                    <a:tab pos="1778000" algn="l"/>
                  </a:tabLst>
                </a:pPr>
                <a:r>
                  <a:rPr lang="en-US" dirty="0" smtClean="0">
                    <a:solidFill>
                      <a:srgbClr val="570000"/>
                    </a:solidFill>
                  </a:rPr>
                  <a:t>             Marker(s)?	1 SSR</a:t>
                </a:r>
                <a:endParaRPr lang="en-US" sz="2000" dirty="0">
                  <a:solidFill>
                    <a:srgbClr val="570000"/>
                  </a:solidFill>
                </a:endParaRPr>
              </a:p>
            </p:txBody>
          </p:sp>
        </p:grpSp>
        <p:sp>
          <p:nvSpPr>
            <p:cNvPr id="165" name="Text Box 7"/>
            <p:cNvSpPr txBox="1">
              <a:spLocks noChangeArrowheads="1"/>
            </p:cNvSpPr>
            <p:nvPr/>
          </p:nvSpPr>
          <p:spPr bwMode="auto">
            <a:xfrm>
              <a:off x="0" y="6396335"/>
              <a:ext cx="9448800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100000"/>
                </a:spcBef>
                <a:tabLst>
                  <a:tab pos="1778000" algn="l"/>
                </a:tabLst>
              </a:pPr>
              <a:r>
                <a:rPr lang="en-US" dirty="0" smtClean="0">
                  <a:solidFill>
                    <a:schemeClr val="bg1"/>
                  </a:solidFill>
                </a:rPr>
                <a:t>       Application?</a:t>
              </a:r>
              <a:r>
                <a:rPr lang="en-US" dirty="0" smtClean="0">
                  <a:solidFill>
                    <a:srgbClr val="570000"/>
                  </a:solidFill>
                </a:rPr>
                <a:t>  </a:t>
              </a:r>
              <a:r>
                <a:rPr lang="en-US" sz="2000" i="1" dirty="0" smtClean="0">
                  <a:solidFill>
                    <a:schemeClr val="bg1"/>
                  </a:solidFill>
                </a:rPr>
                <a:t>Parents</a:t>
              </a:r>
              <a:r>
                <a:rPr lang="en-US" sz="2000" dirty="0" smtClean="0">
                  <a:solidFill>
                    <a:schemeClr val="bg1"/>
                  </a:solidFill>
                </a:rPr>
                <a:t>: crossing  </a:t>
              </a:r>
              <a:r>
                <a:rPr lang="en-US" sz="2000" i="1" dirty="0" smtClean="0">
                  <a:solidFill>
                    <a:schemeClr val="bg1"/>
                  </a:solidFill>
                </a:rPr>
                <a:t>Seedlings</a:t>
              </a:r>
              <a:r>
                <a:rPr lang="en-US" sz="2000" dirty="0" smtClean="0">
                  <a:solidFill>
                    <a:schemeClr val="bg1"/>
                  </a:solidFill>
                </a:rPr>
                <a:t>: culling  </a:t>
              </a:r>
              <a:r>
                <a:rPr lang="en-US" sz="2000" i="1" dirty="0" smtClean="0">
                  <a:solidFill>
                    <a:schemeClr val="bg1"/>
                  </a:solidFill>
                </a:rPr>
                <a:t>Selections</a:t>
              </a:r>
              <a:r>
                <a:rPr lang="en-US" sz="2000" dirty="0" smtClean="0">
                  <a:solidFill>
                    <a:schemeClr val="bg1"/>
                  </a:solidFill>
                </a:rPr>
                <a:t>: advance</a:t>
              </a:r>
            </a:p>
            <a:p>
              <a:pPr>
                <a:spcBef>
                  <a:spcPct val="100000"/>
                </a:spcBef>
                <a:tabLst>
                  <a:tab pos="1778000" algn="l"/>
                </a:tabLst>
              </a:pPr>
              <a:endParaRPr lang="en-US" sz="2100" dirty="0">
                <a:solidFill>
                  <a:schemeClr val="bg1"/>
                </a:solidFill>
              </a:endParaRPr>
            </a:p>
          </p:txBody>
        </p:sp>
        <p:pic>
          <p:nvPicPr>
            <p:cNvPr id="112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7393074">
              <a:off x="16235" y="5995912"/>
              <a:ext cx="1065784" cy="766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58" name="Group 157"/>
          <p:cNvGrpSpPr/>
          <p:nvPr/>
        </p:nvGrpSpPr>
        <p:grpSpPr>
          <a:xfrm>
            <a:off x="7241148" y="4114800"/>
            <a:ext cx="1800894" cy="1905000"/>
            <a:chOff x="7241148" y="4114800"/>
            <a:chExt cx="1800894" cy="1905000"/>
          </a:xfrm>
        </p:grpSpPr>
        <p:sp>
          <p:nvSpPr>
            <p:cNvPr id="156" name="Oval 155"/>
            <p:cNvSpPr/>
            <p:nvPr/>
          </p:nvSpPr>
          <p:spPr>
            <a:xfrm>
              <a:off x="7391400" y="4114800"/>
              <a:ext cx="1524000" cy="1905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7241148" y="4152363"/>
              <a:ext cx="1800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/>
                <a:t>Target  A?</a:t>
              </a:r>
              <a:endParaRPr lang="en-US" i="1" dirty="0"/>
            </a:p>
          </p:txBody>
        </p:sp>
        <p:sp>
          <p:nvSpPr>
            <p:cNvPr id="130" name="AutoShape 350" descr="5%"/>
            <p:cNvSpPr>
              <a:spLocks noChangeArrowheads="1"/>
            </p:cNvSpPr>
            <p:nvPr/>
          </p:nvSpPr>
          <p:spPr bwMode="auto">
            <a:xfrm>
              <a:off x="7875432" y="4572000"/>
              <a:ext cx="111958" cy="1219200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1" name="AutoShape 350" descr="5%"/>
            <p:cNvSpPr>
              <a:spLocks noChangeArrowheads="1"/>
            </p:cNvSpPr>
            <p:nvPr/>
          </p:nvSpPr>
          <p:spPr bwMode="auto">
            <a:xfrm>
              <a:off x="8294186" y="4572000"/>
              <a:ext cx="111958" cy="1219200"/>
            </a:xfrm>
            <a:prstGeom prst="roundRect">
              <a:avLst>
                <a:gd name="adj" fmla="val 1666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7812111" y="4648200"/>
              <a:ext cx="228600" cy="2286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8166009" y="4876800"/>
              <a:ext cx="228600" cy="228600"/>
            </a:xfrm>
            <a:prstGeom prst="ellipse">
              <a:avLst/>
            </a:prstGeom>
            <a:solidFill>
              <a:srgbClr val="0000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8318409" y="4876800"/>
              <a:ext cx="228600" cy="2286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/>
            <p:cNvSpPr txBox="1"/>
            <p:nvPr/>
          </p:nvSpPr>
          <p:spPr>
            <a:xfrm rot="19672942">
              <a:off x="8204646" y="5042079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L</a:t>
              </a:r>
              <a:endParaRPr lang="en-US" sz="1800" b="1" dirty="0"/>
            </a:p>
          </p:txBody>
        </p:sp>
        <p:sp>
          <p:nvSpPr>
            <p:cNvPr id="136" name="Oval 135"/>
            <p:cNvSpPr/>
            <p:nvPr/>
          </p:nvSpPr>
          <p:spPr>
            <a:xfrm>
              <a:off x="8242209" y="5486400"/>
              <a:ext cx="228600" cy="2286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8229600" y="4648200"/>
              <a:ext cx="228600" cy="2286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7732419" y="4876800"/>
              <a:ext cx="228600" cy="228600"/>
            </a:xfrm>
            <a:prstGeom prst="ellipse">
              <a:avLst/>
            </a:prstGeom>
            <a:solidFill>
              <a:srgbClr val="0000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7884819" y="4876800"/>
              <a:ext cx="228600" cy="2286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TextBox 139"/>
            <p:cNvSpPr txBox="1"/>
            <p:nvPr/>
          </p:nvSpPr>
          <p:spPr>
            <a:xfrm rot="19672942">
              <a:off x="7771056" y="5042079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L</a:t>
              </a:r>
              <a:endParaRPr lang="en-US" sz="1800" b="1" dirty="0"/>
            </a:p>
          </p:txBody>
        </p:sp>
        <p:sp>
          <p:nvSpPr>
            <p:cNvPr id="141" name="Oval 140"/>
            <p:cNvSpPr/>
            <p:nvPr/>
          </p:nvSpPr>
          <p:spPr>
            <a:xfrm>
              <a:off x="7808619" y="5486400"/>
              <a:ext cx="228600" cy="228600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4001" t="19123" r="62"/>
          <a:stretch>
            <a:fillRect/>
          </a:stretch>
        </p:blipFill>
        <p:spPr bwMode="auto">
          <a:xfrm>
            <a:off x="0" y="0"/>
            <a:ext cx="91440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Text Box 37"/>
          <p:cNvSpPr txBox="1">
            <a:spLocks noChangeArrowheads="1"/>
          </p:cNvSpPr>
          <p:nvPr/>
        </p:nvSpPr>
        <p:spPr bwMode="auto">
          <a:xfrm>
            <a:off x="0" y="12192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1" dirty="0">
                <a:solidFill>
                  <a:srgbClr val="570000"/>
                </a:solidFill>
              </a:rPr>
              <a:t>Outline of Presentation</a:t>
            </a:r>
          </a:p>
        </p:txBody>
      </p:sp>
      <p:pic>
        <p:nvPicPr>
          <p:cNvPr id="3078" name="Picture 2" descr="http://www.nifa.usda.gov/about/offices/images/usda_nifa_c_rgb_30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04155" y="6115410"/>
            <a:ext cx="1487445" cy="59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NIFA logo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6002" y="6096000"/>
            <a:ext cx="1901398" cy="609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3075" name="Text Box 38"/>
          <p:cNvSpPr txBox="1">
            <a:spLocks noChangeArrowheads="1"/>
          </p:cNvSpPr>
          <p:nvPr/>
        </p:nvSpPr>
        <p:spPr bwMode="auto">
          <a:xfrm>
            <a:off x="533400" y="2438400"/>
            <a:ext cx="8610600" cy="321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3000"/>
              </a:spcBef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570000"/>
                </a:solidFill>
              </a:rPr>
              <a:t>The RosBREED Project</a:t>
            </a:r>
            <a:endParaRPr lang="en-US" sz="3200" dirty="0">
              <a:solidFill>
                <a:srgbClr val="570000"/>
              </a:solidFill>
            </a:endParaRPr>
          </a:p>
          <a:p>
            <a:pPr marL="457200" indent="-457200">
              <a:spcBef>
                <a:spcPts val="3000"/>
              </a:spcBef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570000"/>
                </a:solidFill>
              </a:rPr>
              <a:t>Available “Jewels in the Genome”</a:t>
            </a:r>
            <a:endParaRPr lang="en-US" sz="3200" dirty="0">
              <a:solidFill>
                <a:srgbClr val="570000"/>
              </a:solidFill>
            </a:endParaRPr>
          </a:p>
          <a:p>
            <a:pPr marL="457200" indent="-457200">
              <a:spcBef>
                <a:spcPts val="3000"/>
              </a:spcBef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570000"/>
                </a:solidFill>
              </a:rPr>
              <a:t>Jewels in Breeding Application</a:t>
            </a:r>
            <a:endParaRPr lang="en-US" sz="3200" dirty="0">
              <a:solidFill>
                <a:srgbClr val="570000"/>
              </a:solidFill>
            </a:endParaRPr>
          </a:p>
          <a:p>
            <a:pPr marL="457200" indent="-457200">
              <a:spcBef>
                <a:spcPts val="3000"/>
              </a:spcBef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570000"/>
                </a:solidFill>
              </a:rPr>
              <a:t>What’s Next? RosBREED 2</a:t>
            </a:r>
            <a:endParaRPr lang="en-US" sz="3200" dirty="0">
              <a:solidFill>
                <a:srgbClr val="57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2362200" y="4406348"/>
            <a:ext cx="52578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1" dirty="0" smtClean="0">
                <a:solidFill>
                  <a:srgbClr val="570000"/>
                </a:solidFill>
              </a:rPr>
              <a:t>Cherry: G2 Fruit Size and Firmness</a:t>
            </a:r>
            <a:br>
              <a:rPr lang="en-US" sz="3600" b="1" dirty="0" smtClean="0">
                <a:solidFill>
                  <a:srgbClr val="570000"/>
                </a:solidFill>
              </a:rPr>
            </a:br>
            <a:r>
              <a:rPr lang="en-US" sz="3600" b="1" dirty="0" smtClean="0">
                <a:solidFill>
                  <a:srgbClr val="570000"/>
                </a:solidFill>
              </a:rPr>
              <a:t>– An Economic Trade-Off</a:t>
            </a:r>
            <a:endParaRPr lang="en-US" sz="3600" b="1" dirty="0">
              <a:solidFill>
                <a:srgbClr val="57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8200" y="14478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Socio-economic value </a:t>
            </a:r>
            <a:r>
              <a:rPr lang="en-US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($ per lb)</a:t>
            </a:r>
            <a:endParaRPr lang="en-US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76400" y="2286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B050"/>
                </a:solidFill>
              </a:rPr>
              <a:t>0.10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76400" y="5334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B050"/>
                </a:solidFill>
              </a:rPr>
              <a:t>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76400" y="28956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B050"/>
                </a:solidFill>
              </a:rPr>
              <a:t>0.08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76400" y="35052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B050"/>
                </a:solidFill>
              </a:rPr>
              <a:t>0.06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76400" y="4114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B050"/>
                </a:solidFill>
              </a:rPr>
              <a:t>0.04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76400" y="4724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B050"/>
                </a:solidFill>
              </a:rPr>
              <a:t>0.02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52800" y="14478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G2 locus haplotype</a:t>
            </a: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57800" y="14478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G2 locus diplotype</a:t>
            </a:r>
            <a:endParaRPr lang="en-US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10199" y="220287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BL  AL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99079" y="223997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L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99079" y="393469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08133" y="4003965"/>
            <a:ext cx="68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99079" y="4267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B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99084" y="500149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01189" y="53295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624989" y="5153890"/>
            <a:ext cx="457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 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15000" y="318654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CE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15000" y="375458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BE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15000" y="400396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AA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72200" y="414251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AB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72827" y="433647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AE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30027" y="440574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AD AC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57800" y="496931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BD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15000" y="501534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AH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76800" y="53340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Am AN </a:t>
            </a:r>
            <a:r>
              <a:rPr lang="en-US" b="1" dirty="0" smtClean="0">
                <a:solidFill>
                  <a:srgbClr val="0000FF"/>
                </a:solidFill>
              </a:rPr>
              <a:t>BN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Bm</a:t>
            </a:r>
            <a:endParaRPr lang="en-US" sz="1800" dirty="0">
              <a:solidFill>
                <a:srgbClr val="0000F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261278" y="5155842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AF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3" name="Right Arrow 52"/>
          <p:cNvSpPr/>
          <p:nvPr/>
        </p:nvSpPr>
        <p:spPr>
          <a:xfrm rot="10800000">
            <a:off x="7239001" y="4197320"/>
            <a:ext cx="380999" cy="405684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620000" y="4029393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Population average</a:t>
            </a:r>
            <a:endParaRPr lang="en-US" sz="2000" i="1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947569" y="4558145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27679" y="403167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A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158389" y="5347855"/>
            <a:ext cx="731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 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28600" y="2743200"/>
            <a:ext cx="1524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SE value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=</a:t>
            </a:r>
          </a:p>
          <a:p>
            <a:pPr algn="ctr"/>
            <a:r>
              <a:rPr lang="en-US" sz="1800" dirty="0" smtClean="0">
                <a:solidFill>
                  <a:srgbClr val="00B050"/>
                </a:solidFill>
              </a:rPr>
              <a:t>value of reaching threshold</a:t>
            </a:r>
            <a:br>
              <a:rPr lang="en-US" sz="1800" dirty="0" smtClean="0">
                <a:solidFill>
                  <a:srgbClr val="00B050"/>
                </a:solidFill>
              </a:rPr>
            </a:br>
            <a:r>
              <a:rPr lang="en-US" sz="1800" dirty="0" smtClean="0">
                <a:solidFill>
                  <a:srgbClr val="00B050"/>
                </a:solidFill>
              </a:rPr>
              <a:t>x</a:t>
            </a:r>
            <a:br>
              <a:rPr lang="en-US" sz="1800" dirty="0" smtClean="0">
                <a:solidFill>
                  <a:srgbClr val="00B050"/>
                </a:solidFill>
              </a:rPr>
            </a:br>
            <a:r>
              <a:rPr lang="en-US" sz="1800" dirty="0" smtClean="0">
                <a:solidFill>
                  <a:srgbClr val="00B050"/>
                </a:solidFill>
              </a:rPr>
              <a:t>probability of achieving it</a:t>
            </a:r>
            <a:endParaRPr lang="en-US" sz="1800" dirty="0">
              <a:solidFill>
                <a:srgbClr val="00B050"/>
              </a:solidFill>
            </a:endParaRPr>
          </a:p>
        </p:txBody>
      </p:sp>
      <p:grpSp>
        <p:nvGrpSpPr>
          <p:cNvPr id="71" name="Group 149"/>
          <p:cNvGrpSpPr/>
          <p:nvPr/>
        </p:nvGrpSpPr>
        <p:grpSpPr>
          <a:xfrm>
            <a:off x="7620000" y="554179"/>
            <a:ext cx="1470760" cy="1122221"/>
            <a:chOff x="2514600" y="3124201"/>
            <a:chExt cx="2296918" cy="1752600"/>
          </a:xfrm>
        </p:grpSpPr>
        <p:pic>
          <p:nvPicPr>
            <p:cNvPr id="72" name="Picture 71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2514600" y="3124201"/>
              <a:ext cx="2296918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3" name="Rectangle 72"/>
            <p:cNvSpPr/>
            <p:nvPr/>
          </p:nvSpPr>
          <p:spPr>
            <a:xfrm>
              <a:off x="2525766" y="3201034"/>
              <a:ext cx="2183956" cy="5287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i="1" kern="0" spc="50" dirty="0" smtClean="0">
                  <a:ln w="12700" cmpd="sng">
                    <a:solidFill>
                      <a:srgbClr val="F79646">
                        <a:satMod val="120000"/>
                        <a:shade val="80000"/>
                      </a:srgbClr>
                    </a:solidFill>
                    <a:prstDash val="solid"/>
                  </a:ln>
                  <a:solidFill>
                    <a:srgbClr val="F79646">
                      <a:tint val="1000"/>
                    </a:srgbClr>
                  </a:solidFill>
                  <a:effectLst>
                    <a:glow rad="228600">
                      <a:srgbClr val="B01410"/>
                    </a:glow>
                  </a:effectLst>
                </a:rPr>
                <a:t>Fruit size</a:t>
              </a:r>
              <a:endParaRPr lang="en-US" sz="1600" b="1" kern="0" dirty="0">
                <a:solidFill>
                  <a:srgbClr val="570000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6200" y="685800"/>
            <a:ext cx="1499290" cy="685800"/>
            <a:chOff x="3990776" y="4267200"/>
            <a:chExt cx="1832466" cy="838200"/>
          </a:xfrm>
        </p:grpSpPr>
        <p:grpSp>
          <p:nvGrpSpPr>
            <p:cNvPr id="75" name="Group 87"/>
            <p:cNvGrpSpPr/>
            <p:nvPr/>
          </p:nvGrpSpPr>
          <p:grpSpPr>
            <a:xfrm>
              <a:off x="3990776" y="4267200"/>
              <a:ext cx="1832466" cy="838200"/>
              <a:chOff x="3657600" y="4114800"/>
              <a:chExt cx="2165642" cy="990600"/>
            </a:xfrm>
          </p:grpSpPr>
          <p:pic>
            <p:nvPicPr>
              <p:cNvPr id="77" name="Picture 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657600" y="4114800"/>
                <a:ext cx="1108710" cy="990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78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765365" y="4114800"/>
                <a:ext cx="1057877" cy="990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76" name="Rectangle 75"/>
            <p:cNvSpPr/>
            <p:nvPr/>
          </p:nvSpPr>
          <p:spPr>
            <a:xfrm>
              <a:off x="4343580" y="4419600"/>
              <a:ext cx="14478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i="1" kern="0" spc="50" dirty="0" smtClean="0">
                  <a:ln w="12700" cmpd="sng">
                    <a:solidFill>
                      <a:srgbClr val="F79646">
                        <a:satMod val="120000"/>
                        <a:shade val="80000"/>
                      </a:srgbClr>
                    </a:solidFill>
                    <a:prstDash val="solid"/>
                  </a:ln>
                  <a:solidFill>
                    <a:srgbClr val="F79646">
                      <a:tint val="1000"/>
                    </a:srgbClr>
                  </a:solidFill>
                  <a:effectLst>
                    <a:glow rad="228600">
                      <a:srgbClr val="B01410"/>
                    </a:glow>
                  </a:effectLst>
                </a:rPr>
                <a:t>Firmness</a:t>
              </a:r>
              <a:endParaRPr lang="en-US" sz="1600" b="1" kern="0" dirty="0">
                <a:solidFill>
                  <a:srgbClr val="570000"/>
                </a:solidFill>
              </a:endParaRPr>
            </a:p>
          </p:txBody>
        </p:sp>
      </p:grpSp>
      <p:sp>
        <p:nvSpPr>
          <p:cNvPr id="79" name="Isosceles Triangle 78"/>
          <p:cNvSpPr/>
          <p:nvPr/>
        </p:nvSpPr>
        <p:spPr>
          <a:xfrm rot="10800000">
            <a:off x="2514600" y="2336442"/>
            <a:ext cx="609600" cy="3352800"/>
          </a:xfrm>
          <a:prstGeom prst="triangle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0" y="5846094"/>
            <a:ext cx="9144001" cy="1065784"/>
            <a:chOff x="0" y="5846094"/>
            <a:chExt cx="9144001" cy="1065784"/>
          </a:xfrm>
        </p:grpSpPr>
        <p:grpSp>
          <p:nvGrpSpPr>
            <p:cNvPr id="16" name="Group 15"/>
            <p:cNvGrpSpPr/>
            <p:nvPr/>
          </p:nvGrpSpPr>
          <p:grpSpPr>
            <a:xfrm>
              <a:off x="0" y="5943600"/>
              <a:ext cx="9144001" cy="914400"/>
              <a:chOff x="0" y="5943600"/>
              <a:chExt cx="9144001" cy="914400"/>
            </a:xfrm>
          </p:grpSpPr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1" y="6400800"/>
                <a:ext cx="9144000" cy="457200"/>
              </a:xfrm>
              <a:prstGeom prst="rect">
                <a:avLst/>
              </a:prstGeom>
              <a:solidFill>
                <a:srgbClr val="324D3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0" y="5943600"/>
                <a:ext cx="9144000" cy="457200"/>
              </a:xfrm>
              <a:prstGeom prst="roundRect">
                <a:avLst>
                  <a:gd name="adj" fmla="val 0"/>
                </a:avLst>
              </a:prstGeom>
              <a:solidFill>
                <a:srgbClr val="BDD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Text Box 7"/>
              <p:cNvSpPr txBox="1">
                <a:spLocks noChangeArrowheads="1"/>
              </p:cNvSpPr>
              <p:nvPr/>
            </p:nvSpPr>
            <p:spPr bwMode="auto">
              <a:xfrm>
                <a:off x="0" y="5943600"/>
                <a:ext cx="91440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100000"/>
                  </a:spcBef>
                  <a:spcAft>
                    <a:spcPct val="0"/>
                  </a:spcAft>
                  <a:tabLst>
                    <a:tab pos="1778000" algn="l"/>
                  </a:tabLst>
                </a:pPr>
                <a:r>
                  <a:rPr lang="en-US" dirty="0" smtClean="0">
                    <a:solidFill>
                      <a:srgbClr val="570000"/>
                    </a:solidFill>
                  </a:rPr>
                  <a:t>             Marker(s)?	SSRs – 2 flanking the QTL</a:t>
                </a:r>
                <a:endParaRPr lang="en-US" sz="2000" dirty="0">
                  <a:solidFill>
                    <a:srgbClr val="570000"/>
                  </a:solidFill>
                </a:endParaRPr>
              </a:p>
            </p:txBody>
          </p:sp>
        </p:grp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0" y="6396335"/>
              <a:ext cx="9144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100000"/>
                </a:spcBef>
                <a:tabLst>
                  <a:tab pos="1778000" algn="l"/>
                </a:tabLst>
              </a:pPr>
              <a:r>
                <a:rPr lang="en-US" dirty="0" smtClean="0">
                  <a:solidFill>
                    <a:schemeClr val="bg1"/>
                  </a:solidFill>
                </a:rPr>
                <a:t>       Application?</a:t>
              </a:r>
              <a:r>
                <a:rPr lang="en-US" dirty="0" smtClean="0">
                  <a:solidFill>
                    <a:srgbClr val="570000"/>
                  </a:solidFill>
                </a:rPr>
                <a:t>  </a:t>
              </a:r>
              <a:r>
                <a:rPr lang="en-US" sz="2000" i="1" dirty="0" smtClean="0">
                  <a:solidFill>
                    <a:schemeClr val="bg1"/>
                  </a:solidFill>
                </a:rPr>
                <a:t>Parents</a:t>
              </a:r>
              <a:r>
                <a:rPr lang="en-US" sz="2000" dirty="0" smtClean="0">
                  <a:solidFill>
                    <a:schemeClr val="bg1"/>
                  </a:solidFill>
                </a:rPr>
                <a:t>: crossing  </a:t>
              </a:r>
              <a:r>
                <a:rPr lang="en-US" sz="2000" i="1" dirty="0" smtClean="0">
                  <a:solidFill>
                    <a:schemeClr val="bg1"/>
                  </a:solidFill>
                </a:rPr>
                <a:t>Seedlings</a:t>
              </a:r>
              <a:r>
                <a:rPr lang="en-US" sz="2000" dirty="0" smtClean="0">
                  <a:solidFill>
                    <a:schemeClr val="bg1"/>
                  </a:solidFill>
                </a:rPr>
                <a:t>: culling  </a:t>
              </a:r>
              <a:r>
                <a:rPr lang="en-US" sz="2000" i="1" dirty="0" smtClean="0">
                  <a:solidFill>
                    <a:schemeClr val="bg1"/>
                  </a:solidFill>
                </a:rPr>
                <a:t>Selections</a:t>
              </a:r>
              <a:r>
                <a:rPr lang="en-US" sz="2000" dirty="0" smtClean="0">
                  <a:solidFill>
                    <a:schemeClr val="bg1"/>
                  </a:solidFill>
                </a:rPr>
                <a:t>: advance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7393074">
              <a:off x="16235" y="5995912"/>
              <a:ext cx="1065784" cy="766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0" name="Text Box 31"/>
          <p:cNvSpPr txBox="1">
            <a:spLocks noChangeArrowheads="1"/>
          </p:cNvSpPr>
          <p:nvPr/>
        </p:nvSpPr>
        <p:spPr bwMode="auto">
          <a:xfrm>
            <a:off x="0" y="390048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800" dirty="0" smtClean="0">
                <a:solidFill>
                  <a:schemeClr val="bg1"/>
                </a:solidFill>
              </a:rPr>
              <a:t>Jewels in Breeding Application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52"/>
          <p:cNvSpPr>
            <a:spLocks noChangeArrowheads="1"/>
          </p:cNvSpPr>
          <p:nvPr/>
        </p:nvSpPr>
        <p:spPr bwMode="auto">
          <a:xfrm>
            <a:off x="582768" y="2754868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89A4A7"/>
                </a:solidFill>
                <a:latin typeface="Agency FB" pitchFamily="34" charset="0"/>
              </a:rPr>
              <a:t>Cost per initial seed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4001" t="19123" r="62"/>
          <a:stretch>
            <a:fillRect/>
          </a:stretch>
        </p:blipFill>
        <p:spPr bwMode="auto">
          <a:xfrm>
            <a:off x="0" y="5909318"/>
            <a:ext cx="91440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0" y="76200"/>
            <a:ext cx="9144000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1" dirty="0" smtClean="0">
                <a:solidFill>
                  <a:srgbClr val="570000"/>
                </a:solidFill>
              </a:rPr>
              <a:t>Marker-Assisted Seedling Selection</a:t>
            </a:r>
          </a:p>
          <a:p>
            <a:pPr algn="ctr">
              <a:spcBef>
                <a:spcPct val="20000"/>
              </a:spcBef>
            </a:pPr>
            <a:r>
              <a:rPr lang="en-US" sz="3400" b="1" dirty="0" smtClean="0">
                <a:solidFill>
                  <a:srgbClr val="570000"/>
                </a:solidFill>
              </a:rPr>
              <a:t>in the Washington Apple Breeding Program</a:t>
            </a:r>
            <a:endParaRPr lang="en-US" sz="3400" b="1" dirty="0">
              <a:solidFill>
                <a:srgbClr val="57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909316"/>
            <a:ext cx="9144000" cy="685800"/>
          </a:xfrm>
          <a:prstGeom prst="rect">
            <a:avLst/>
          </a:prstGeom>
          <a:gradFill>
            <a:gsLst>
              <a:gs pos="0">
                <a:srgbClr val="DEE8BC"/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" name="Rectangle 27"/>
          <p:cNvSpPr>
            <a:spLocks noChangeArrowheads="1"/>
          </p:cNvSpPr>
          <p:nvPr/>
        </p:nvSpPr>
        <p:spPr bwMode="auto">
          <a:xfrm rot="-5400000">
            <a:off x="2040843" y="3325930"/>
            <a:ext cx="1095376" cy="762000"/>
          </a:xfrm>
          <a:prstGeom prst="rect">
            <a:avLst/>
          </a:prstGeom>
          <a:solidFill>
            <a:srgbClr val="CCFFFF">
              <a:alpha val="30196"/>
            </a:srgbClr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rot="10800000"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2" name="Rectangle 20"/>
          <p:cNvSpPr>
            <a:spLocks noChangeArrowheads="1"/>
          </p:cNvSpPr>
          <p:nvPr/>
        </p:nvSpPr>
        <p:spPr bwMode="auto">
          <a:xfrm rot="-5400000">
            <a:off x="1697784" y="4740234"/>
            <a:ext cx="1783080" cy="779462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3" name="Rectangle 21"/>
          <p:cNvSpPr>
            <a:spLocks noChangeArrowheads="1"/>
          </p:cNvSpPr>
          <p:nvPr/>
        </p:nvSpPr>
        <p:spPr bwMode="auto">
          <a:xfrm rot="-5400000">
            <a:off x="2487948" y="5151664"/>
            <a:ext cx="201168" cy="777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4" name="Text Box 49"/>
          <p:cNvSpPr txBox="1">
            <a:spLocks noChangeArrowheads="1"/>
          </p:cNvSpPr>
          <p:nvPr/>
        </p:nvSpPr>
        <p:spPr bwMode="auto">
          <a:xfrm>
            <a:off x="-50442" y="3235443"/>
            <a:ext cx="15744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Savings</a:t>
            </a:r>
          </a:p>
        </p:txBody>
      </p:sp>
      <p:sp>
        <p:nvSpPr>
          <p:cNvPr id="75" name="Text Box 54"/>
          <p:cNvSpPr txBox="1">
            <a:spLocks noChangeArrowheads="1"/>
          </p:cNvSpPr>
          <p:nvPr/>
        </p:nvSpPr>
        <p:spPr bwMode="auto">
          <a:xfrm>
            <a:off x="-43983" y="5064243"/>
            <a:ext cx="14917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DNA testing</a:t>
            </a:r>
          </a:p>
        </p:txBody>
      </p:sp>
      <p:grpSp>
        <p:nvGrpSpPr>
          <p:cNvPr id="2" name="Group 83"/>
          <p:cNvGrpSpPr/>
          <p:nvPr/>
        </p:nvGrpSpPr>
        <p:grpSpPr>
          <a:xfrm>
            <a:off x="1600200" y="2993591"/>
            <a:ext cx="687350" cy="3254809"/>
            <a:chOff x="4310100" y="3644348"/>
            <a:chExt cx="687350" cy="3254809"/>
          </a:xfrm>
        </p:grpSpPr>
        <p:sp>
          <p:nvSpPr>
            <p:cNvPr id="77" name="Text Box 15"/>
            <p:cNvSpPr txBox="1">
              <a:spLocks noChangeArrowheads="1"/>
            </p:cNvSpPr>
            <p:nvPr/>
          </p:nvSpPr>
          <p:spPr bwMode="auto">
            <a:xfrm>
              <a:off x="4311650" y="4191179"/>
              <a:ext cx="685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srgbClr val="89A4A7"/>
                  </a:solidFill>
                  <a:latin typeface="Calibri" pitchFamily="34" charset="0"/>
                </a:rPr>
                <a:t>$8</a:t>
              </a:r>
            </a:p>
          </p:txBody>
        </p:sp>
        <p:sp>
          <p:nvSpPr>
            <p:cNvPr id="78" name="Text Box 17"/>
            <p:cNvSpPr txBox="1">
              <a:spLocks noChangeArrowheads="1"/>
            </p:cNvSpPr>
            <p:nvPr/>
          </p:nvSpPr>
          <p:spPr bwMode="auto">
            <a:xfrm>
              <a:off x="4311650" y="5319892"/>
              <a:ext cx="685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srgbClr val="89A4A7"/>
                  </a:solidFill>
                  <a:latin typeface="Calibri" pitchFamily="34" charset="0"/>
                </a:rPr>
                <a:t>$4</a:t>
              </a:r>
            </a:p>
          </p:txBody>
        </p:sp>
        <p:sp>
          <p:nvSpPr>
            <p:cNvPr id="79" name="Text Box 19"/>
            <p:cNvSpPr txBox="1">
              <a:spLocks noChangeArrowheads="1"/>
            </p:cNvSpPr>
            <p:nvPr/>
          </p:nvSpPr>
          <p:spPr bwMode="auto">
            <a:xfrm>
              <a:off x="4311650" y="6437492"/>
              <a:ext cx="685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srgbClr val="89A4A7"/>
                  </a:solidFill>
                  <a:latin typeface="Calibri" pitchFamily="34" charset="0"/>
                </a:rPr>
                <a:t>$0</a:t>
              </a:r>
            </a:p>
          </p:txBody>
        </p:sp>
        <p:sp>
          <p:nvSpPr>
            <p:cNvPr id="80" name="Text Box 17"/>
            <p:cNvSpPr txBox="1">
              <a:spLocks noChangeArrowheads="1"/>
            </p:cNvSpPr>
            <p:nvPr/>
          </p:nvSpPr>
          <p:spPr bwMode="auto">
            <a:xfrm>
              <a:off x="4311650" y="4750904"/>
              <a:ext cx="685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srgbClr val="89A4A7"/>
                  </a:solidFill>
                  <a:latin typeface="Calibri" pitchFamily="34" charset="0"/>
                </a:rPr>
                <a:t>$6</a:t>
              </a:r>
            </a:p>
          </p:txBody>
        </p:sp>
        <p:sp>
          <p:nvSpPr>
            <p:cNvPr id="81" name="Text Box 18"/>
            <p:cNvSpPr txBox="1">
              <a:spLocks noChangeArrowheads="1"/>
            </p:cNvSpPr>
            <p:nvPr/>
          </p:nvSpPr>
          <p:spPr bwMode="auto">
            <a:xfrm>
              <a:off x="4311650" y="3644348"/>
              <a:ext cx="685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srgbClr val="89A4A7"/>
                  </a:solidFill>
                  <a:latin typeface="Calibri" pitchFamily="34" charset="0"/>
                </a:rPr>
                <a:t>$10</a:t>
              </a:r>
            </a:p>
          </p:txBody>
        </p:sp>
        <p:sp>
          <p:nvSpPr>
            <p:cNvPr id="120" name="Text Box 17"/>
            <p:cNvSpPr txBox="1">
              <a:spLocks noChangeArrowheads="1"/>
            </p:cNvSpPr>
            <p:nvPr/>
          </p:nvSpPr>
          <p:spPr bwMode="auto">
            <a:xfrm>
              <a:off x="4310100" y="5862935"/>
              <a:ext cx="685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</a:pPr>
              <a:r>
                <a:rPr lang="en-US" sz="2400" dirty="0" smtClean="0">
                  <a:solidFill>
                    <a:srgbClr val="89A4A7"/>
                  </a:solidFill>
                  <a:latin typeface="Calibri" pitchFamily="34" charset="0"/>
                </a:rPr>
                <a:t>$2</a:t>
              </a:r>
            </a:p>
          </p:txBody>
        </p:sp>
      </p:grpSp>
      <p:sp>
        <p:nvSpPr>
          <p:cNvPr id="85" name="Text Box 54"/>
          <p:cNvSpPr txBox="1">
            <a:spLocks noChangeArrowheads="1"/>
          </p:cNvSpPr>
          <p:nvPr/>
        </p:nvSpPr>
        <p:spPr bwMode="auto">
          <a:xfrm>
            <a:off x="-228600" y="3988513"/>
            <a:ext cx="176009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Rearing &amp; evaluating those kept</a:t>
            </a:r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1447800" y="5410200"/>
            <a:ext cx="826415" cy="120902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cxnSp>
        <p:nvCxnSpPr>
          <p:cNvPr id="88" name="Straight Arrow Connector 87"/>
          <p:cNvCxnSpPr/>
          <p:nvPr/>
        </p:nvCxnSpPr>
        <p:spPr>
          <a:xfrm>
            <a:off x="1371600" y="4454643"/>
            <a:ext cx="874709" cy="147023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sp>
        <p:nvSpPr>
          <p:cNvPr id="90" name="Text Box 54"/>
          <p:cNvSpPr txBox="1">
            <a:spLocks noChangeArrowheads="1"/>
          </p:cNvSpPr>
          <p:nvPr/>
        </p:nvSpPr>
        <p:spPr bwMode="auto">
          <a:xfrm>
            <a:off x="-109452" y="5597643"/>
            <a:ext cx="17096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Early rearing</a:t>
            </a:r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1447800" y="5826243"/>
            <a:ext cx="824267" cy="24686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cxnSp>
        <p:nvCxnSpPr>
          <p:cNvPr id="94" name="Straight Arrow Connector 93"/>
          <p:cNvCxnSpPr/>
          <p:nvPr/>
        </p:nvCxnSpPr>
        <p:spPr>
          <a:xfrm>
            <a:off x="1447800" y="3540243"/>
            <a:ext cx="1196664" cy="97664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tailEnd type="arrow"/>
          </a:ln>
          <a:effectLst/>
        </p:spPr>
      </p:cxnSp>
      <p:sp>
        <p:nvSpPr>
          <p:cNvPr id="95" name="TextBox 94"/>
          <p:cNvSpPr txBox="1"/>
          <p:nvPr/>
        </p:nvSpPr>
        <p:spPr>
          <a:xfrm>
            <a:off x="3048000" y="3311604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$62K</a:t>
            </a:r>
          </a:p>
        </p:txBody>
      </p:sp>
      <p:pic>
        <p:nvPicPr>
          <p:cNvPr id="9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325880"/>
            <a:ext cx="1982549" cy="149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5" name="TextBox 124"/>
          <p:cNvSpPr txBox="1"/>
          <p:nvPr/>
        </p:nvSpPr>
        <p:spPr>
          <a:xfrm>
            <a:off x="3124200" y="288667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7467600" y="2697540"/>
            <a:ext cx="1676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rgbClr val="0000FF"/>
                </a:solidFill>
              </a:rPr>
              <a:t>estimated projected resource savings</a:t>
            </a:r>
            <a:endParaRPr lang="en-US" kern="0" dirty="0">
              <a:solidFill>
                <a:srgbClr val="0000FF"/>
              </a:solidFill>
            </a:endParaRPr>
          </a:p>
        </p:txBody>
      </p:sp>
      <p:sp>
        <p:nvSpPr>
          <p:cNvPr id="127" name="Right Arrow 126"/>
          <p:cNvSpPr/>
          <p:nvPr/>
        </p:nvSpPr>
        <p:spPr>
          <a:xfrm rot="10800000">
            <a:off x="6718853" y="3366052"/>
            <a:ext cx="838200" cy="533400"/>
          </a:xfrm>
          <a:prstGeom prst="rightArrow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4267200" y="331606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$38K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43400" y="28911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5486400" y="331606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$60K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62600" y="28911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132" name="TextBox 131"/>
          <p:cNvSpPr txBox="1"/>
          <p:nvPr/>
        </p:nvSpPr>
        <p:spPr>
          <a:xfrm>
            <a:off x="7620000" y="41910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seedlings tested</a:t>
            </a:r>
            <a:endParaRPr lang="en-US" i="1" dirty="0"/>
          </a:p>
        </p:txBody>
      </p:sp>
      <p:sp>
        <p:nvSpPr>
          <p:cNvPr id="133" name="TextBox 132"/>
          <p:cNvSpPr txBox="1"/>
          <p:nvPr/>
        </p:nvSpPr>
        <p:spPr>
          <a:xfrm>
            <a:off x="7620000" y="5112603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seedlings culled</a:t>
            </a:r>
            <a:endParaRPr lang="en-US" i="1" dirty="0"/>
          </a:p>
        </p:txBody>
      </p:sp>
      <p:sp>
        <p:nvSpPr>
          <p:cNvPr id="188" name="TextBox 187"/>
          <p:cNvSpPr txBox="1"/>
          <p:nvPr/>
        </p:nvSpPr>
        <p:spPr>
          <a:xfrm>
            <a:off x="3240156" y="440519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8000</a:t>
            </a:r>
            <a:endParaRPr lang="en-US" i="1" dirty="0"/>
          </a:p>
        </p:txBody>
      </p:sp>
      <p:sp>
        <p:nvSpPr>
          <p:cNvPr id="189" name="TextBox 188"/>
          <p:cNvSpPr txBox="1"/>
          <p:nvPr/>
        </p:nvSpPr>
        <p:spPr>
          <a:xfrm>
            <a:off x="3240156" y="5326798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5000</a:t>
            </a:r>
            <a:endParaRPr lang="en-US" i="1" dirty="0"/>
          </a:p>
        </p:txBody>
      </p:sp>
      <p:sp>
        <p:nvSpPr>
          <p:cNvPr id="190" name="Right Arrow 189"/>
          <p:cNvSpPr/>
          <p:nvPr/>
        </p:nvSpPr>
        <p:spPr>
          <a:xfrm rot="10800000">
            <a:off x="6781800" y="4448841"/>
            <a:ext cx="838200" cy="3810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ight Arrow 190"/>
          <p:cNvSpPr/>
          <p:nvPr/>
        </p:nvSpPr>
        <p:spPr>
          <a:xfrm rot="10800000">
            <a:off x="6781800" y="5341203"/>
            <a:ext cx="838200" cy="3810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TextBox 193"/>
          <p:cNvSpPr txBox="1"/>
          <p:nvPr/>
        </p:nvSpPr>
        <p:spPr>
          <a:xfrm>
            <a:off x="4469296" y="4419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5417</a:t>
            </a:r>
            <a:endParaRPr lang="en-US" i="1" dirty="0"/>
          </a:p>
        </p:txBody>
      </p:sp>
      <p:sp>
        <p:nvSpPr>
          <p:cNvPr id="195" name="TextBox 194"/>
          <p:cNvSpPr txBox="1"/>
          <p:nvPr/>
        </p:nvSpPr>
        <p:spPr>
          <a:xfrm>
            <a:off x="4469296" y="5341203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2937</a:t>
            </a:r>
            <a:endParaRPr lang="en-US" i="1" dirty="0"/>
          </a:p>
        </p:txBody>
      </p:sp>
      <p:sp>
        <p:nvSpPr>
          <p:cNvPr id="196" name="TextBox 195"/>
          <p:cNvSpPr txBox="1"/>
          <p:nvPr/>
        </p:nvSpPr>
        <p:spPr>
          <a:xfrm>
            <a:off x="5688496" y="4419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7452</a:t>
            </a:r>
            <a:endParaRPr lang="en-US" i="1" dirty="0"/>
          </a:p>
        </p:txBody>
      </p:sp>
      <p:sp>
        <p:nvSpPr>
          <p:cNvPr id="197" name="TextBox 196"/>
          <p:cNvSpPr txBox="1"/>
          <p:nvPr/>
        </p:nvSpPr>
        <p:spPr>
          <a:xfrm>
            <a:off x="5688496" y="5341203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4403</a:t>
            </a:r>
            <a:endParaRPr lang="en-US" i="1" dirty="0"/>
          </a:p>
        </p:txBody>
      </p:sp>
      <p:pic>
        <p:nvPicPr>
          <p:cNvPr id="19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092558"/>
            <a:ext cx="1470129" cy="172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0" name="Rectangle 199"/>
          <p:cNvSpPr/>
          <p:nvPr/>
        </p:nvSpPr>
        <p:spPr>
          <a:xfrm>
            <a:off x="5943600" y="1600200"/>
            <a:ext cx="274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228600">
                    <a:srgbClr val="B01410"/>
                  </a:glow>
                </a:effectLst>
              </a:rPr>
              <a:t>“Fresh sensation”</a:t>
            </a:r>
            <a:br>
              <a:rPr lang="en-US" sz="2000" b="1" i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228600">
                    <a:srgbClr val="B01410"/>
                  </a:glow>
                </a:effectLst>
              </a:rPr>
            </a:br>
            <a:r>
              <a:rPr lang="en-US" sz="1800" b="1" i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228600">
                    <a:srgbClr val="B01410"/>
                  </a:glow>
                </a:effectLst>
              </a:rPr>
              <a:t>(crispness, tartness, juiciness) </a:t>
            </a:r>
            <a:endParaRPr lang="en-US" sz="1800" b="1" dirty="0">
              <a:solidFill>
                <a:srgbClr val="570000"/>
              </a:solidFill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1295400" y="1603872"/>
            <a:ext cx="152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i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228600">
                    <a:srgbClr val="B01410"/>
                  </a:glow>
                </a:effectLst>
              </a:rPr>
              <a:t>Fruit storability</a:t>
            </a:r>
            <a:endParaRPr lang="en-US" sz="2000" b="1" dirty="0">
              <a:solidFill>
                <a:srgbClr val="570000"/>
              </a:solidFill>
            </a:endParaRPr>
          </a:p>
        </p:txBody>
      </p:sp>
      <p:cxnSp>
        <p:nvCxnSpPr>
          <p:cNvPr id="48" name="Straight Arrow Connector 47"/>
          <p:cNvCxnSpPr>
            <a:stCxn id="188" idx="2"/>
            <a:endCxn id="189" idx="0"/>
          </p:cNvCxnSpPr>
          <p:nvPr/>
        </p:nvCxnSpPr>
        <p:spPr>
          <a:xfrm>
            <a:off x="3735456" y="4866860"/>
            <a:ext cx="0" cy="459938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94" idx="2"/>
            <a:endCxn id="195" idx="0"/>
          </p:cNvCxnSpPr>
          <p:nvPr/>
        </p:nvCxnSpPr>
        <p:spPr>
          <a:xfrm>
            <a:off x="4964596" y="4881265"/>
            <a:ext cx="0" cy="459938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96" idx="2"/>
            <a:endCxn id="197" idx="0"/>
          </p:cNvCxnSpPr>
          <p:nvPr/>
        </p:nvCxnSpPr>
        <p:spPr>
          <a:xfrm>
            <a:off x="6183796" y="4881265"/>
            <a:ext cx="0" cy="459938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0" name="Text Box 31"/>
          <p:cNvSpPr txBox="1">
            <a:spLocks noChangeArrowheads="1"/>
          </p:cNvSpPr>
          <p:nvPr/>
        </p:nvSpPr>
        <p:spPr bwMode="auto">
          <a:xfrm>
            <a:off x="0" y="390048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800" dirty="0" smtClean="0">
                <a:solidFill>
                  <a:schemeClr val="bg1"/>
                </a:solidFill>
              </a:rPr>
              <a:t>What’s Next? RosBREED 2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9318"/>
            <a:ext cx="38862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508447" y="1275009"/>
            <a:ext cx="1358990" cy="4261832"/>
            <a:chOff x="933450" y="304800"/>
            <a:chExt cx="746760" cy="2438400"/>
          </a:xfrm>
        </p:grpSpPr>
        <p:sp>
          <p:nvSpPr>
            <p:cNvPr id="118" name="Freeform 117"/>
            <p:cNvSpPr/>
            <p:nvPr/>
          </p:nvSpPr>
          <p:spPr>
            <a:xfrm>
              <a:off x="1097102" y="304800"/>
              <a:ext cx="567219" cy="768350"/>
            </a:xfrm>
            <a:custGeom>
              <a:avLst/>
              <a:gdLst>
                <a:gd name="connsiteX0" fmla="*/ 566928 w 566928"/>
                <a:gd name="connsiteY0" fmla="*/ 768096 h 768096"/>
                <a:gd name="connsiteX1" fmla="*/ 292608 w 566928"/>
                <a:gd name="connsiteY1" fmla="*/ 594360 h 768096"/>
                <a:gd name="connsiteX2" fmla="*/ 0 w 566928"/>
                <a:gd name="connsiteY2" fmla="*/ 0 h 76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6928" h="768096">
                  <a:moveTo>
                    <a:pt x="566928" y="768096"/>
                  </a:moveTo>
                  <a:cubicBezTo>
                    <a:pt x="477012" y="745236"/>
                    <a:pt x="387096" y="722376"/>
                    <a:pt x="292608" y="594360"/>
                  </a:cubicBezTo>
                  <a:cubicBezTo>
                    <a:pt x="198120" y="466344"/>
                    <a:pt x="99060" y="233172"/>
                    <a:pt x="0" y="0"/>
                  </a:cubicBezTo>
                </a:path>
              </a:pathLst>
            </a:cu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9" name="Freeform 118"/>
            <p:cNvSpPr/>
            <p:nvPr/>
          </p:nvSpPr>
          <p:spPr>
            <a:xfrm flipV="1">
              <a:off x="933450" y="2063750"/>
              <a:ext cx="746760" cy="679450"/>
            </a:xfrm>
            <a:custGeom>
              <a:avLst/>
              <a:gdLst>
                <a:gd name="connsiteX0" fmla="*/ 566928 w 566928"/>
                <a:gd name="connsiteY0" fmla="*/ 768096 h 768096"/>
                <a:gd name="connsiteX1" fmla="*/ 292608 w 566928"/>
                <a:gd name="connsiteY1" fmla="*/ 594360 h 768096"/>
                <a:gd name="connsiteX2" fmla="*/ 0 w 566928"/>
                <a:gd name="connsiteY2" fmla="*/ 0 h 76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6928" h="768096">
                  <a:moveTo>
                    <a:pt x="566928" y="768096"/>
                  </a:moveTo>
                  <a:cubicBezTo>
                    <a:pt x="477012" y="745236"/>
                    <a:pt x="387096" y="722376"/>
                    <a:pt x="292608" y="594360"/>
                  </a:cubicBezTo>
                  <a:cubicBezTo>
                    <a:pt x="198120" y="466344"/>
                    <a:pt x="99060" y="233172"/>
                    <a:pt x="0" y="0"/>
                  </a:cubicBezTo>
                </a:path>
              </a:pathLst>
            </a:cu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1410105" y="1231900"/>
              <a:ext cx="251038" cy="69850"/>
            </a:xfrm>
            <a:custGeom>
              <a:avLst/>
              <a:gdLst>
                <a:gd name="connsiteX0" fmla="*/ 566928 w 566928"/>
                <a:gd name="connsiteY0" fmla="*/ 768096 h 768096"/>
                <a:gd name="connsiteX1" fmla="*/ 292608 w 566928"/>
                <a:gd name="connsiteY1" fmla="*/ 594360 h 768096"/>
                <a:gd name="connsiteX2" fmla="*/ 0 w 566928"/>
                <a:gd name="connsiteY2" fmla="*/ 0 h 768096"/>
                <a:gd name="connsiteX0" fmla="*/ 274320 w 274320"/>
                <a:gd name="connsiteY0" fmla="*/ 173736 h 173736"/>
                <a:gd name="connsiteX1" fmla="*/ 0 w 274320"/>
                <a:gd name="connsiteY1" fmla="*/ 0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4320" h="173736">
                  <a:moveTo>
                    <a:pt x="274320" y="173736"/>
                  </a:moveTo>
                  <a:cubicBezTo>
                    <a:pt x="184404" y="150876"/>
                    <a:pt x="94488" y="128016"/>
                    <a:pt x="0" y="0"/>
                  </a:cubicBezTo>
                </a:path>
              </a:pathLst>
            </a:cu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1" name="Freeform 120"/>
            <p:cNvSpPr/>
            <p:nvPr/>
          </p:nvSpPr>
          <p:spPr>
            <a:xfrm flipV="1">
              <a:off x="1219443" y="1835150"/>
              <a:ext cx="441701" cy="222250"/>
            </a:xfrm>
            <a:custGeom>
              <a:avLst/>
              <a:gdLst>
                <a:gd name="connsiteX0" fmla="*/ 566928 w 566928"/>
                <a:gd name="connsiteY0" fmla="*/ 768096 h 768096"/>
                <a:gd name="connsiteX1" fmla="*/ 292608 w 566928"/>
                <a:gd name="connsiteY1" fmla="*/ 594360 h 768096"/>
                <a:gd name="connsiteX2" fmla="*/ 0 w 566928"/>
                <a:gd name="connsiteY2" fmla="*/ 0 h 768096"/>
                <a:gd name="connsiteX0" fmla="*/ 483556 w 483556"/>
                <a:gd name="connsiteY0" fmla="*/ 560710 h 560710"/>
                <a:gd name="connsiteX1" fmla="*/ 209236 w 483556"/>
                <a:gd name="connsiteY1" fmla="*/ 386974 h 560710"/>
                <a:gd name="connsiteX2" fmla="*/ 0 w 483556"/>
                <a:gd name="connsiteY2" fmla="*/ 0 h 560710"/>
                <a:gd name="connsiteX0" fmla="*/ 483556 w 483556"/>
                <a:gd name="connsiteY0" fmla="*/ 560710 h 560710"/>
                <a:gd name="connsiteX1" fmla="*/ 209236 w 483556"/>
                <a:gd name="connsiteY1" fmla="*/ 386974 h 560710"/>
                <a:gd name="connsiteX2" fmla="*/ 0 w 483556"/>
                <a:gd name="connsiteY2" fmla="*/ 0 h 560710"/>
                <a:gd name="connsiteX0" fmla="*/ 483556 w 483556"/>
                <a:gd name="connsiteY0" fmla="*/ 368686 h 368686"/>
                <a:gd name="connsiteX1" fmla="*/ 209236 w 483556"/>
                <a:gd name="connsiteY1" fmla="*/ 194950 h 368686"/>
                <a:gd name="connsiteX2" fmla="*/ 0 w 483556"/>
                <a:gd name="connsiteY2" fmla="*/ 0 h 368686"/>
                <a:gd name="connsiteX0" fmla="*/ 483556 w 483556"/>
                <a:gd name="connsiteY0" fmla="*/ 560710 h 560710"/>
                <a:gd name="connsiteX1" fmla="*/ 209236 w 483556"/>
                <a:gd name="connsiteY1" fmla="*/ 386974 h 560710"/>
                <a:gd name="connsiteX2" fmla="*/ 0 w 483556"/>
                <a:gd name="connsiteY2" fmla="*/ 0 h 560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3556" h="560710">
                  <a:moveTo>
                    <a:pt x="483556" y="560710"/>
                  </a:moveTo>
                  <a:cubicBezTo>
                    <a:pt x="393640" y="537850"/>
                    <a:pt x="289829" y="480426"/>
                    <a:pt x="209236" y="386974"/>
                  </a:cubicBezTo>
                  <a:cubicBezTo>
                    <a:pt x="128643" y="293522"/>
                    <a:pt x="99060" y="233172"/>
                    <a:pt x="0" y="0"/>
                  </a:cubicBezTo>
                </a:path>
              </a:pathLst>
            </a:cu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1143178" y="1371600"/>
              <a:ext cx="517965" cy="82550"/>
            </a:xfrm>
            <a:custGeom>
              <a:avLst/>
              <a:gdLst>
                <a:gd name="connsiteX0" fmla="*/ 566928 w 566928"/>
                <a:gd name="connsiteY0" fmla="*/ 768096 h 768096"/>
                <a:gd name="connsiteX1" fmla="*/ 292608 w 566928"/>
                <a:gd name="connsiteY1" fmla="*/ 594360 h 768096"/>
                <a:gd name="connsiteX2" fmla="*/ 0 w 566928"/>
                <a:gd name="connsiteY2" fmla="*/ 0 h 76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6928" h="768096">
                  <a:moveTo>
                    <a:pt x="566928" y="768096"/>
                  </a:moveTo>
                  <a:cubicBezTo>
                    <a:pt x="477012" y="745236"/>
                    <a:pt x="387096" y="722376"/>
                    <a:pt x="292608" y="594360"/>
                  </a:cubicBezTo>
                  <a:cubicBezTo>
                    <a:pt x="198120" y="466344"/>
                    <a:pt x="99060" y="233172"/>
                    <a:pt x="0" y="0"/>
                  </a:cubicBezTo>
                </a:path>
              </a:pathLst>
            </a:cu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" name="Freeform 122"/>
            <p:cNvSpPr/>
            <p:nvPr/>
          </p:nvSpPr>
          <p:spPr>
            <a:xfrm flipV="1">
              <a:off x="1066913" y="1682750"/>
              <a:ext cx="594230" cy="146050"/>
            </a:xfrm>
            <a:custGeom>
              <a:avLst/>
              <a:gdLst>
                <a:gd name="connsiteX0" fmla="*/ 566928 w 566928"/>
                <a:gd name="connsiteY0" fmla="*/ 768096 h 768096"/>
                <a:gd name="connsiteX1" fmla="*/ 292608 w 566928"/>
                <a:gd name="connsiteY1" fmla="*/ 594360 h 768096"/>
                <a:gd name="connsiteX2" fmla="*/ 0 w 566928"/>
                <a:gd name="connsiteY2" fmla="*/ 0 h 76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6928" h="768096">
                  <a:moveTo>
                    <a:pt x="566928" y="768096"/>
                  </a:moveTo>
                  <a:cubicBezTo>
                    <a:pt x="477012" y="745236"/>
                    <a:pt x="387096" y="722376"/>
                    <a:pt x="292608" y="594360"/>
                  </a:cubicBezTo>
                  <a:cubicBezTo>
                    <a:pt x="198120" y="466344"/>
                    <a:pt x="99060" y="233172"/>
                    <a:pt x="0" y="0"/>
                  </a:cubicBezTo>
                </a:path>
              </a:pathLst>
            </a:cu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5867402"/>
            <a:ext cx="9144001" cy="990600"/>
            <a:chOff x="714" y="5867645"/>
            <a:chExt cx="9143287" cy="990355"/>
          </a:xfrm>
        </p:grpSpPr>
        <p:pic>
          <p:nvPicPr>
            <p:cNvPr id="11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38319" y="5874871"/>
              <a:ext cx="5305682" cy="983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" name="Rectangle 85"/>
            <p:cNvSpPr/>
            <p:nvPr/>
          </p:nvSpPr>
          <p:spPr>
            <a:xfrm>
              <a:off x="714" y="5867645"/>
              <a:ext cx="9143286" cy="685631"/>
            </a:xfrm>
            <a:prstGeom prst="rect">
              <a:avLst/>
            </a:prstGeom>
            <a:gradFill>
              <a:gsLst>
                <a:gs pos="0">
                  <a:srgbClr val="DEE8BC"/>
                </a:gs>
                <a:gs pos="100000">
                  <a:schemeClr val="accent1">
                    <a:tint val="44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68633" name="Text Box 6"/>
          <p:cNvSpPr txBox="1">
            <a:spLocks noChangeArrowheads="1"/>
          </p:cNvSpPr>
          <p:nvPr/>
        </p:nvSpPr>
        <p:spPr bwMode="auto">
          <a:xfrm>
            <a:off x="25759" y="76200"/>
            <a:ext cx="48038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 b="1" dirty="0" smtClean="0">
                <a:solidFill>
                  <a:srgbClr val="570000"/>
                </a:solidFill>
              </a:rPr>
              <a:t>A Planned </a:t>
            </a:r>
            <a:r>
              <a:rPr lang="en-US" sz="3600" b="1" i="1" dirty="0" smtClean="0">
                <a:solidFill>
                  <a:srgbClr val="570000"/>
                </a:solidFill>
              </a:rPr>
              <a:t>New</a:t>
            </a:r>
            <a:r>
              <a:rPr lang="en-US" sz="3600" b="1" dirty="0" smtClean="0">
                <a:solidFill>
                  <a:srgbClr val="570000"/>
                </a:solidFill>
              </a:rPr>
              <a:t> RosBREED Project</a:t>
            </a:r>
            <a:endParaRPr lang="en-US" sz="3600" b="1" dirty="0">
              <a:solidFill>
                <a:srgbClr val="570000"/>
              </a:solidFill>
            </a:endParaRPr>
          </a:p>
        </p:txBody>
      </p:sp>
      <p:grpSp>
        <p:nvGrpSpPr>
          <p:cNvPr id="4" name="Group 63"/>
          <p:cNvGrpSpPr/>
          <p:nvPr/>
        </p:nvGrpSpPr>
        <p:grpSpPr>
          <a:xfrm>
            <a:off x="3064426" y="2990753"/>
            <a:ext cx="2015962" cy="937294"/>
            <a:chOff x="2456645" y="2487396"/>
            <a:chExt cx="2819400" cy="1918252"/>
          </a:xfrm>
        </p:grpSpPr>
        <p:sp>
          <p:nvSpPr>
            <p:cNvPr id="62" name="AutoShape 17"/>
            <p:cNvSpPr>
              <a:spLocks noChangeArrowheads="1"/>
            </p:cNvSpPr>
            <p:nvPr/>
          </p:nvSpPr>
          <p:spPr bwMode="auto">
            <a:xfrm flipV="1">
              <a:off x="2456645" y="2500648"/>
              <a:ext cx="2590800" cy="1905000"/>
            </a:xfrm>
            <a:prstGeom prst="rightArrow">
              <a:avLst>
                <a:gd name="adj1" fmla="val 100000"/>
                <a:gd name="adj2" fmla="val 485"/>
              </a:avLst>
            </a:prstGeom>
            <a:gradFill rotWithShape="1">
              <a:gsLst>
                <a:gs pos="0">
                  <a:srgbClr val="639863">
                    <a:alpha val="0"/>
                  </a:srgbClr>
                </a:gs>
                <a:gs pos="100000">
                  <a:srgbClr val="91DB91"/>
                </a:gs>
                <a:gs pos="100000">
                  <a:srgbClr val="ADFFAD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" name="Oval 55"/>
            <p:cNvSpPr>
              <a:spLocks noChangeArrowheads="1"/>
            </p:cNvSpPr>
            <p:nvPr/>
          </p:nvSpPr>
          <p:spPr bwMode="auto">
            <a:xfrm>
              <a:off x="4742645" y="2487396"/>
              <a:ext cx="533400" cy="190500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50000">
                  <a:srgbClr val="33CC33"/>
                </a:gs>
                <a:gs pos="100000">
                  <a:schemeClr val="tx1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66" name="TextBox 80"/>
          <p:cNvSpPr txBox="1">
            <a:spLocks noChangeArrowheads="1"/>
          </p:cNvSpPr>
          <p:nvPr/>
        </p:nvSpPr>
        <p:spPr bwMode="auto">
          <a:xfrm rot="-2400426">
            <a:off x="-288925" y="2342476"/>
            <a:ext cx="17700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Socio-economics information</a:t>
            </a:r>
          </a:p>
        </p:txBody>
      </p:sp>
      <p:sp>
        <p:nvSpPr>
          <p:cNvPr id="68" name="TextBox 81"/>
          <p:cNvSpPr txBox="1">
            <a:spLocks noChangeArrowheads="1"/>
          </p:cNvSpPr>
          <p:nvPr/>
        </p:nvSpPr>
        <p:spPr bwMode="auto">
          <a:xfrm rot="-2400426">
            <a:off x="-155933" y="3885394"/>
            <a:ext cx="1508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1" dirty="0">
                <a:solidFill>
                  <a:srgbClr val="0000FF"/>
                </a:solidFill>
              </a:rPr>
              <a:t>DNA information</a:t>
            </a:r>
          </a:p>
        </p:txBody>
      </p:sp>
      <p:grpSp>
        <p:nvGrpSpPr>
          <p:cNvPr id="5" name="Group 70"/>
          <p:cNvGrpSpPr/>
          <p:nvPr/>
        </p:nvGrpSpPr>
        <p:grpSpPr>
          <a:xfrm>
            <a:off x="3064426" y="1870285"/>
            <a:ext cx="2015962" cy="937294"/>
            <a:chOff x="2456645" y="2487396"/>
            <a:chExt cx="2819400" cy="1918252"/>
          </a:xfrm>
        </p:grpSpPr>
        <p:sp>
          <p:nvSpPr>
            <p:cNvPr id="72" name="AutoShape 17"/>
            <p:cNvSpPr>
              <a:spLocks noChangeArrowheads="1"/>
            </p:cNvSpPr>
            <p:nvPr/>
          </p:nvSpPr>
          <p:spPr bwMode="auto">
            <a:xfrm flipV="1">
              <a:off x="2456645" y="2500648"/>
              <a:ext cx="2590800" cy="1905000"/>
            </a:xfrm>
            <a:prstGeom prst="rightArrow">
              <a:avLst>
                <a:gd name="adj1" fmla="val 100000"/>
                <a:gd name="adj2" fmla="val 485"/>
              </a:avLst>
            </a:prstGeom>
            <a:gradFill rotWithShape="1">
              <a:gsLst>
                <a:gs pos="0">
                  <a:srgbClr val="639863">
                    <a:alpha val="0"/>
                  </a:srgbClr>
                </a:gs>
                <a:gs pos="100000">
                  <a:srgbClr val="91DB91"/>
                </a:gs>
                <a:gs pos="100000">
                  <a:srgbClr val="ADFFAD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" name="Oval 55"/>
            <p:cNvSpPr>
              <a:spLocks noChangeArrowheads="1"/>
            </p:cNvSpPr>
            <p:nvPr/>
          </p:nvSpPr>
          <p:spPr bwMode="auto">
            <a:xfrm>
              <a:off x="4742645" y="2487396"/>
              <a:ext cx="533400" cy="190500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50000">
                  <a:srgbClr val="33CC33"/>
                </a:gs>
                <a:gs pos="100000">
                  <a:schemeClr val="tx1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6" name="Group 76"/>
          <p:cNvGrpSpPr/>
          <p:nvPr/>
        </p:nvGrpSpPr>
        <p:grpSpPr>
          <a:xfrm>
            <a:off x="3064426" y="4098344"/>
            <a:ext cx="2015962" cy="937294"/>
            <a:chOff x="2456645" y="2487396"/>
            <a:chExt cx="2819400" cy="1918252"/>
          </a:xfrm>
        </p:grpSpPr>
        <p:sp>
          <p:nvSpPr>
            <p:cNvPr id="78" name="AutoShape 17"/>
            <p:cNvSpPr>
              <a:spLocks noChangeArrowheads="1"/>
            </p:cNvSpPr>
            <p:nvPr/>
          </p:nvSpPr>
          <p:spPr bwMode="auto">
            <a:xfrm flipV="1">
              <a:off x="2456645" y="2500648"/>
              <a:ext cx="2590800" cy="1905000"/>
            </a:xfrm>
            <a:prstGeom prst="rightArrow">
              <a:avLst>
                <a:gd name="adj1" fmla="val 100000"/>
                <a:gd name="adj2" fmla="val 485"/>
              </a:avLst>
            </a:prstGeom>
            <a:gradFill rotWithShape="1">
              <a:gsLst>
                <a:gs pos="0">
                  <a:srgbClr val="639863">
                    <a:alpha val="0"/>
                  </a:srgbClr>
                </a:gs>
                <a:gs pos="100000">
                  <a:srgbClr val="91DB91"/>
                </a:gs>
                <a:gs pos="100000">
                  <a:srgbClr val="ADFFAD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" name="Oval 55"/>
            <p:cNvSpPr>
              <a:spLocks noChangeArrowheads="1"/>
            </p:cNvSpPr>
            <p:nvPr/>
          </p:nvSpPr>
          <p:spPr bwMode="auto">
            <a:xfrm>
              <a:off x="4742645" y="2487396"/>
              <a:ext cx="533400" cy="190500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50000">
                  <a:srgbClr val="33CC33"/>
                </a:gs>
                <a:gs pos="100000">
                  <a:schemeClr val="tx1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84" name="Freeform 83"/>
          <p:cNvSpPr/>
          <p:nvPr/>
        </p:nvSpPr>
        <p:spPr>
          <a:xfrm rot="16200000">
            <a:off x="3966694" y="1785540"/>
            <a:ext cx="4713666" cy="2636536"/>
          </a:xfrm>
          <a:custGeom>
            <a:avLst/>
            <a:gdLst>
              <a:gd name="connsiteX0" fmla="*/ 0 w 5954003"/>
              <a:gd name="connsiteY0" fmla="*/ 1000125 h 4000500"/>
              <a:gd name="connsiteX1" fmla="*/ 3953753 w 5954003"/>
              <a:gd name="connsiteY1" fmla="*/ 1000125 h 4000500"/>
              <a:gd name="connsiteX2" fmla="*/ 3953753 w 5954003"/>
              <a:gd name="connsiteY2" fmla="*/ 0 h 4000500"/>
              <a:gd name="connsiteX3" fmla="*/ 5954003 w 5954003"/>
              <a:gd name="connsiteY3" fmla="*/ 2000250 h 4000500"/>
              <a:gd name="connsiteX4" fmla="*/ 3953753 w 5954003"/>
              <a:gd name="connsiteY4" fmla="*/ 4000500 h 4000500"/>
              <a:gd name="connsiteX5" fmla="*/ 3953753 w 5954003"/>
              <a:gd name="connsiteY5" fmla="*/ 3000375 h 4000500"/>
              <a:gd name="connsiteX6" fmla="*/ 0 w 5954003"/>
              <a:gd name="connsiteY6" fmla="*/ 3000375 h 4000500"/>
              <a:gd name="connsiteX7" fmla="*/ 0 w 5954003"/>
              <a:gd name="connsiteY7" fmla="*/ 1000125 h 4000500"/>
              <a:gd name="connsiteX0" fmla="*/ 0 w 5954003"/>
              <a:gd name="connsiteY0" fmla="*/ 1000125 h 4000500"/>
              <a:gd name="connsiteX1" fmla="*/ 1330050 w 5954003"/>
              <a:gd name="connsiteY1" fmla="*/ 997528 h 4000500"/>
              <a:gd name="connsiteX2" fmla="*/ 3953753 w 5954003"/>
              <a:gd name="connsiteY2" fmla="*/ 1000125 h 4000500"/>
              <a:gd name="connsiteX3" fmla="*/ 3953753 w 5954003"/>
              <a:gd name="connsiteY3" fmla="*/ 0 h 4000500"/>
              <a:gd name="connsiteX4" fmla="*/ 5954003 w 5954003"/>
              <a:gd name="connsiteY4" fmla="*/ 2000250 h 4000500"/>
              <a:gd name="connsiteX5" fmla="*/ 3953753 w 5954003"/>
              <a:gd name="connsiteY5" fmla="*/ 4000500 h 4000500"/>
              <a:gd name="connsiteX6" fmla="*/ 3953753 w 5954003"/>
              <a:gd name="connsiteY6" fmla="*/ 3000375 h 4000500"/>
              <a:gd name="connsiteX7" fmla="*/ 0 w 5954003"/>
              <a:gd name="connsiteY7" fmla="*/ 3000375 h 4000500"/>
              <a:gd name="connsiteX8" fmla="*/ 0 w 5954003"/>
              <a:gd name="connsiteY8" fmla="*/ 1000125 h 4000500"/>
              <a:gd name="connsiteX0" fmla="*/ 0 w 5954003"/>
              <a:gd name="connsiteY0" fmla="*/ 1000125 h 4000500"/>
              <a:gd name="connsiteX1" fmla="*/ 1330050 w 5954003"/>
              <a:gd name="connsiteY1" fmla="*/ 997528 h 4000500"/>
              <a:gd name="connsiteX2" fmla="*/ 3953753 w 5954003"/>
              <a:gd name="connsiteY2" fmla="*/ 1000125 h 4000500"/>
              <a:gd name="connsiteX3" fmla="*/ 3953753 w 5954003"/>
              <a:gd name="connsiteY3" fmla="*/ 0 h 4000500"/>
              <a:gd name="connsiteX4" fmla="*/ 5954003 w 5954003"/>
              <a:gd name="connsiteY4" fmla="*/ 2000250 h 4000500"/>
              <a:gd name="connsiteX5" fmla="*/ 3953753 w 5954003"/>
              <a:gd name="connsiteY5" fmla="*/ 4000500 h 4000500"/>
              <a:gd name="connsiteX6" fmla="*/ 3953753 w 5954003"/>
              <a:gd name="connsiteY6" fmla="*/ 3000375 h 4000500"/>
              <a:gd name="connsiteX7" fmla="*/ 1319659 w 5954003"/>
              <a:gd name="connsiteY7" fmla="*/ 2982191 h 4000500"/>
              <a:gd name="connsiteX8" fmla="*/ 0 w 5954003"/>
              <a:gd name="connsiteY8" fmla="*/ 3000375 h 4000500"/>
              <a:gd name="connsiteX9" fmla="*/ 0 w 5954003"/>
              <a:gd name="connsiteY9" fmla="*/ 1000125 h 4000500"/>
              <a:gd name="connsiteX0" fmla="*/ 10391 w 5954003"/>
              <a:gd name="connsiteY0" fmla="*/ 0 h 4849957"/>
              <a:gd name="connsiteX1" fmla="*/ 1330050 w 5954003"/>
              <a:gd name="connsiteY1" fmla="*/ 1846985 h 4849957"/>
              <a:gd name="connsiteX2" fmla="*/ 3953753 w 5954003"/>
              <a:gd name="connsiteY2" fmla="*/ 1849582 h 4849957"/>
              <a:gd name="connsiteX3" fmla="*/ 3953753 w 5954003"/>
              <a:gd name="connsiteY3" fmla="*/ 849457 h 4849957"/>
              <a:gd name="connsiteX4" fmla="*/ 5954003 w 5954003"/>
              <a:gd name="connsiteY4" fmla="*/ 2849707 h 4849957"/>
              <a:gd name="connsiteX5" fmla="*/ 3953753 w 5954003"/>
              <a:gd name="connsiteY5" fmla="*/ 4849957 h 4849957"/>
              <a:gd name="connsiteX6" fmla="*/ 3953753 w 5954003"/>
              <a:gd name="connsiteY6" fmla="*/ 3849832 h 4849957"/>
              <a:gd name="connsiteX7" fmla="*/ 1319659 w 5954003"/>
              <a:gd name="connsiteY7" fmla="*/ 3831648 h 4849957"/>
              <a:gd name="connsiteX8" fmla="*/ 0 w 5954003"/>
              <a:gd name="connsiteY8" fmla="*/ 3849832 h 4849957"/>
              <a:gd name="connsiteX9" fmla="*/ 10391 w 5954003"/>
              <a:gd name="connsiteY9" fmla="*/ 0 h 4849957"/>
              <a:gd name="connsiteX0" fmla="*/ 31172 w 5974784"/>
              <a:gd name="connsiteY0" fmla="*/ 0 h 5647459"/>
              <a:gd name="connsiteX1" fmla="*/ 1350831 w 5974784"/>
              <a:gd name="connsiteY1" fmla="*/ 1846985 h 5647459"/>
              <a:gd name="connsiteX2" fmla="*/ 3974534 w 5974784"/>
              <a:gd name="connsiteY2" fmla="*/ 1849582 h 5647459"/>
              <a:gd name="connsiteX3" fmla="*/ 3974534 w 5974784"/>
              <a:gd name="connsiteY3" fmla="*/ 849457 h 5647459"/>
              <a:gd name="connsiteX4" fmla="*/ 5974784 w 5974784"/>
              <a:gd name="connsiteY4" fmla="*/ 2849707 h 5647459"/>
              <a:gd name="connsiteX5" fmla="*/ 3974534 w 5974784"/>
              <a:gd name="connsiteY5" fmla="*/ 4849957 h 5647459"/>
              <a:gd name="connsiteX6" fmla="*/ 3974534 w 5974784"/>
              <a:gd name="connsiteY6" fmla="*/ 3849832 h 5647459"/>
              <a:gd name="connsiteX7" fmla="*/ 1340440 w 5974784"/>
              <a:gd name="connsiteY7" fmla="*/ 3831648 h 5647459"/>
              <a:gd name="connsiteX8" fmla="*/ 0 w 5974784"/>
              <a:gd name="connsiteY8" fmla="*/ 5647459 h 5647459"/>
              <a:gd name="connsiteX9" fmla="*/ 31172 w 5974784"/>
              <a:gd name="connsiteY9" fmla="*/ 0 h 5647459"/>
              <a:gd name="connsiteX0" fmla="*/ 20781 w 5964393"/>
              <a:gd name="connsiteY0" fmla="*/ 0 h 5689022"/>
              <a:gd name="connsiteX1" fmla="*/ 1340440 w 5964393"/>
              <a:gd name="connsiteY1" fmla="*/ 1846985 h 5689022"/>
              <a:gd name="connsiteX2" fmla="*/ 3964143 w 5964393"/>
              <a:gd name="connsiteY2" fmla="*/ 1849582 h 5689022"/>
              <a:gd name="connsiteX3" fmla="*/ 3964143 w 5964393"/>
              <a:gd name="connsiteY3" fmla="*/ 849457 h 5689022"/>
              <a:gd name="connsiteX4" fmla="*/ 5964393 w 5964393"/>
              <a:gd name="connsiteY4" fmla="*/ 2849707 h 5689022"/>
              <a:gd name="connsiteX5" fmla="*/ 3964143 w 5964393"/>
              <a:gd name="connsiteY5" fmla="*/ 4849957 h 5689022"/>
              <a:gd name="connsiteX6" fmla="*/ 3964143 w 5964393"/>
              <a:gd name="connsiteY6" fmla="*/ 3849832 h 5689022"/>
              <a:gd name="connsiteX7" fmla="*/ 1330049 w 5964393"/>
              <a:gd name="connsiteY7" fmla="*/ 3831648 h 5689022"/>
              <a:gd name="connsiteX8" fmla="*/ 0 w 5964393"/>
              <a:gd name="connsiteY8" fmla="*/ 5689022 h 5689022"/>
              <a:gd name="connsiteX9" fmla="*/ 20781 w 5964393"/>
              <a:gd name="connsiteY9" fmla="*/ 0 h 5689022"/>
              <a:gd name="connsiteX0" fmla="*/ 10390 w 5964393"/>
              <a:gd name="connsiteY0" fmla="*/ 0 h 5689022"/>
              <a:gd name="connsiteX1" fmla="*/ 1340440 w 5964393"/>
              <a:gd name="connsiteY1" fmla="*/ 1846985 h 5689022"/>
              <a:gd name="connsiteX2" fmla="*/ 3964143 w 5964393"/>
              <a:gd name="connsiteY2" fmla="*/ 1849582 h 5689022"/>
              <a:gd name="connsiteX3" fmla="*/ 3964143 w 5964393"/>
              <a:gd name="connsiteY3" fmla="*/ 849457 h 5689022"/>
              <a:gd name="connsiteX4" fmla="*/ 5964393 w 5964393"/>
              <a:gd name="connsiteY4" fmla="*/ 2849707 h 5689022"/>
              <a:gd name="connsiteX5" fmla="*/ 3964143 w 5964393"/>
              <a:gd name="connsiteY5" fmla="*/ 4849957 h 5689022"/>
              <a:gd name="connsiteX6" fmla="*/ 3964143 w 5964393"/>
              <a:gd name="connsiteY6" fmla="*/ 3849832 h 5689022"/>
              <a:gd name="connsiteX7" fmla="*/ 1330049 w 5964393"/>
              <a:gd name="connsiteY7" fmla="*/ 3831648 h 5689022"/>
              <a:gd name="connsiteX8" fmla="*/ 0 w 5964393"/>
              <a:gd name="connsiteY8" fmla="*/ 5689022 h 5689022"/>
              <a:gd name="connsiteX9" fmla="*/ 10390 w 5964393"/>
              <a:gd name="connsiteY9" fmla="*/ 0 h 5689022"/>
              <a:gd name="connsiteX0" fmla="*/ 10390 w 5964393"/>
              <a:gd name="connsiteY0" fmla="*/ 640340 h 6329362"/>
              <a:gd name="connsiteX1" fmla="*/ 1340440 w 5964393"/>
              <a:gd name="connsiteY1" fmla="*/ 2487325 h 6329362"/>
              <a:gd name="connsiteX2" fmla="*/ 3964143 w 5964393"/>
              <a:gd name="connsiteY2" fmla="*/ 2489922 h 6329362"/>
              <a:gd name="connsiteX3" fmla="*/ 3964143 w 5964393"/>
              <a:gd name="connsiteY3" fmla="*/ 1489797 h 6329362"/>
              <a:gd name="connsiteX4" fmla="*/ 5964393 w 5964393"/>
              <a:gd name="connsiteY4" fmla="*/ 3490047 h 6329362"/>
              <a:gd name="connsiteX5" fmla="*/ 3964143 w 5964393"/>
              <a:gd name="connsiteY5" fmla="*/ 5490297 h 6329362"/>
              <a:gd name="connsiteX6" fmla="*/ 3964143 w 5964393"/>
              <a:gd name="connsiteY6" fmla="*/ 4490172 h 6329362"/>
              <a:gd name="connsiteX7" fmla="*/ 1330049 w 5964393"/>
              <a:gd name="connsiteY7" fmla="*/ 4471988 h 6329362"/>
              <a:gd name="connsiteX8" fmla="*/ 0 w 5964393"/>
              <a:gd name="connsiteY8" fmla="*/ 6329362 h 6329362"/>
              <a:gd name="connsiteX9" fmla="*/ 10390 w 5964393"/>
              <a:gd name="connsiteY9" fmla="*/ 640340 h 6329362"/>
              <a:gd name="connsiteX0" fmla="*/ 10390 w 5964393"/>
              <a:gd name="connsiteY0" fmla="*/ 640340 h 6967970"/>
              <a:gd name="connsiteX1" fmla="*/ 1340440 w 5964393"/>
              <a:gd name="connsiteY1" fmla="*/ 2487325 h 6967970"/>
              <a:gd name="connsiteX2" fmla="*/ 3964143 w 5964393"/>
              <a:gd name="connsiteY2" fmla="*/ 2489922 h 6967970"/>
              <a:gd name="connsiteX3" fmla="*/ 3964143 w 5964393"/>
              <a:gd name="connsiteY3" fmla="*/ 1489797 h 6967970"/>
              <a:gd name="connsiteX4" fmla="*/ 5964393 w 5964393"/>
              <a:gd name="connsiteY4" fmla="*/ 3490047 h 6967970"/>
              <a:gd name="connsiteX5" fmla="*/ 3964143 w 5964393"/>
              <a:gd name="connsiteY5" fmla="*/ 5490297 h 6967970"/>
              <a:gd name="connsiteX6" fmla="*/ 3964143 w 5964393"/>
              <a:gd name="connsiteY6" fmla="*/ 4490172 h 6967970"/>
              <a:gd name="connsiteX7" fmla="*/ 1330049 w 5964393"/>
              <a:gd name="connsiteY7" fmla="*/ 4471988 h 6967970"/>
              <a:gd name="connsiteX8" fmla="*/ 0 w 5964393"/>
              <a:gd name="connsiteY8" fmla="*/ 6329362 h 6967970"/>
              <a:gd name="connsiteX9" fmla="*/ 10390 w 5964393"/>
              <a:gd name="connsiteY9" fmla="*/ 640340 h 6967970"/>
              <a:gd name="connsiteX0" fmla="*/ 10390 w 5964393"/>
              <a:gd name="connsiteY0" fmla="*/ 0 h 6327630"/>
              <a:gd name="connsiteX1" fmla="*/ 1340440 w 5964393"/>
              <a:gd name="connsiteY1" fmla="*/ 1846985 h 6327630"/>
              <a:gd name="connsiteX2" fmla="*/ 3964143 w 5964393"/>
              <a:gd name="connsiteY2" fmla="*/ 1849582 h 6327630"/>
              <a:gd name="connsiteX3" fmla="*/ 3964143 w 5964393"/>
              <a:gd name="connsiteY3" fmla="*/ 849457 h 6327630"/>
              <a:gd name="connsiteX4" fmla="*/ 5964393 w 5964393"/>
              <a:gd name="connsiteY4" fmla="*/ 2849707 h 6327630"/>
              <a:gd name="connsiteX5" fmla="*/ 3964143 w 5964393"/>
              <a:gd name="connsiteY5" fmla="*/ 4849957 h 6327630"/>
              <a:gd name="connsiteX6" fmla="*/ 3964143 w 5964393"/>
              <a:gd name="connsiteY6" fmla="*/ 3849832 h 6327630"/>
              <a:gd name="connsiteX7" fmla="*/ 1330049 w 5964393"/>
              <a:gd name="connsiteY7" fmla="*/ 3831648 h 6327630"/>
              <a:gd name="connsiteX8" fmla="*/ 0 w 5964393"/>
              <a:gd name="connsiteY8" fmla="*/ 5689022 h 6327630"/>
              <a:gd name="connsiteX9" fmla="*/ 10390 w 5964393"/>
              <a:gd name="connsiteY9" fmla="*/ 0 h 6327630"/>
              <a:gd name="connsiteX0" fmla="*/ 10390 w 5964393"/>
              <a:gd name="connsiteY0" fmla="*/ 0 h 5689022"/>
              <a:gd name="connsiteX1" fmla="*/ 1340440 w 5964393"/>
              <a:gd name="connsiteY1" fmla="*/ 1846985 h 5689022"/>
              <a:gd name="connsiteX2" fmla="*/ 3964143 w 5964393"/>
              <a:gd name="connsiteY2" fmla="*/ 1849582 h 5689022"/>
              <a:gd name="connsiteX3" fmla="*/ 3964143 w 5964393"/>
              <a:gd name="connsiteY3" fmla="*/ 849457 h 5689022"/>
              <a:gd name="connsiteX4" fmla="*/ 5964393 w 5964393"/>
              <a:gd name="connsiteY4" fmla="*/ 2849707 h 5689022"/>
              <a:gd name="connsiteX5" fmla="*/ 3964143 w 5964393"/>
              <a:gd name="connsiteY5" fmla="*/ 4849957 h 5689022"/>
              <a:gd name="connsiteX6" fmla="*/ 3964143 w 5964393"/>
              <a:gd name="connsiteY6" fmla="*/ 3849832 h 5689022"/>
              <a:gd name="connsiteX7" fmla="*/ 1330049 w 5964393"/>
              <a:gd name="connsiteY7" fmla="*/ 3831648 h 5689022"/>
              <a:gd name="connsiteX8" fmla="*/ 0 w 5964393"/>
              <a:gd name="connsiteY8" fmla="*/ 5689022 h 5689022"/>
              <a:gd name="connsiteX9" fmla="*/ 10390 w 5964393"/>
              <a:gd name="connsiteY9" fmla="*/ 0 h 5689022"/>
              <a:gd name="connsiteX0" fmla="*/ 10390 w 5964393"/>
              <a:gd name="connsiteY0" fmla="*/ 0 h 5689022"/>
              <a:gd name="connsiteX1" fmla="*/ 1340440 w 5964393"/>
              <a:gd name="connsiteY1" fmla="*/ 1846985 h 5689022"/>
              <a:gd name="connsiteX2" fmla="*/ 3964143 w 5964393"/>
              <a:gd name="connsiteY2" fmla="*/ 1849582 h 5689022"/>
              <a:gd name="connsiteX3" fmla="*/ 3964143 w 5964393"/>
              <a:gd name="connsiteY3" fmla="*/ 849457 h 5689022"/>
              <a:gd name="connsiteX4" fmla="*/ 5964393 w 5964393"/>
              <a:gd name="connsiteY4" fmla="*/ 2849707 h 5689022"/>
              <a:gd name="connsiteX5" fmla="*/ 3964143 w 5964393"/>
              <a:gd name="connsiteY5" fmla="*/ 4849957 h 5689022"/>
              <a:gd name="connsiteX6" fmla="*/ 3964143 w 5964393"/>
              <a:gd name="connsiteY6" fmla="*/ 3849832 h 5689022"/>
              <a:gd name="connsiteX7" fmla="*/ 1330049 w 5964393"/>
              <a:gd name="connsiteY7" fmla="*/ 3831648 h 5689022"/>
              <a:gd name="connsiteX8" fmla="*/ 0 w 5964393"/>
              <a:gd name="connsiteY8" fmla="*/ 5689022 h 5689022"/>
              <a:gd name="connsiteX9" fmla="*/ 10390 w 5964393"/>
              <a:gd name="connsiteY9" fmla="*/ 0 h 5689022"/>
              <a:gd name="connsiteX0" fmla="*/ 10390 w 5964393"/>
              <a:gd name="connsiteY0" fmla="*/ 0 h 5689022"/>
              <a:gd name="connsiteX1" fmla="*/ 1340440 w 5964393"/>
              <a:gd name="connsiteY1" fmla="*/ 1846985 h 5689022"/>
              <a:gd name="connsiteX2" fmla="*/ 3964143 w 5964393"/>
              <a:gd name="connsiteY2" fmla="*/ 1849582 h 5689022"/>
              <a:gd name="connsiteX3" fmla="*/ 3964143 w 5964393"/>
              <a:gd name="connsiteY3" fmla="*/ 849457 h 5689022"/>
              <a:gd name="connsiteX4" fmla="*/ 5964393 w 5964393"/>
              <a:gd name="connsiteY4" fmla="*/ 2849707 h 5689022"/>
              <a:gd name="connsiteX5" fmla="*/ 3964143 w 5964393"/>
              <a:gd name="connsiteY5" fmla="*/ 4849957 h 5689022"/>
              <a:gd name="connsiteX6" fmla="*/ 3964143 w 5964393"/>
              <a:gd name="connsiteY6" fmla="*/ 3849832 h 5689022"/>
              <a:gd name="connsiteX7" fmla="*/ 1330049 w 5964393"/>
              <a:gd name="connsiteY7" fmla="*/ 3831648 h 5689022"/>
              <a:gd name="connsiteX8" fmla="*/ 0 w 5964393"/>
              <a:gd name="connsiteY8" fmla="*/ 5689022 h 5689022"/>
              <a:gd name="connsiteX9" fmla="*/ 10390 w 5964393"/>
              <a:gd name="connsiteY9" fmla="*/ 0 h 5689022"/>
              <a:gd name="connsiteX0" fmla="*/ 10390 w 5964393"/>
              <a:gd name="connsiteY0" fmla="*/ 0 h 5689022"/>
              <a:gd name="connsiteX1" fmla="*/ 1340440 w 5964393"/>
              <a:gd name="connsiteY1" fmla="*/ 1846985 h 5689022"/>
              <a:gd name="connsiteX2" fmla="*/ 3964143 w 5964393"/>
              <a:gd name="connsiteY2" fmla="*/ 1849582 h 5689022"/>
              <a:gd name="connsiteX3" fmla="*/ 3964143 w 5964393"/>
              <a:gd name="connsiteY3" fmla="*/ 849457 h 5689022"/>
              <a:gd name="connsiteX4" fmla="*/ 5964393 w 5964393"/>
              <a:gd name="connsiteY4" fmla="*/ 2849707 h 5689022"/>
              <a:gd name="connsiteX5" fmla="*/ 3964143 w 5964393"/>
              <a:gd name="connsiteY5" fmla="*/ 4849957 h 5689022"/>
              <a:gd name="connsiteX6" fmla="*/ 3964143 w 5964393"/>
              <a:gd name="connsiteY6" fmla="*/ 3849832 h 5689022"/>
              <a:gd name="connsiteX7" fmla="*/ 1330049 w 5964393"/>
              <a:gd name="connsiteY7" fmla="*/ 3831648 h 5689022"/>
              <a:gd name="connsiteX8" fmla="*/ 0 w 5964393"/>
              <a:gd name="connsiteY8" fmla="*/ 5689022 h 5689022"/>
              <a:gd name="connsiteX9" fmla="*/ 10390 w 5964393"/>
              <a:gd name="connsiteY9" fmla="*/ 0 h 5689022"/>
              <a:gd name="connsiteX0" fmla="*/ 10390 w 5964393"/>
              <a:gd name="connsiteY0" fmla="*/ 0 h 5689022"/>
              <a:gd name="connsiteX1" fmla="*/ 1340440 w 5964393"/>
              <a:gd name="connsiteY1" fmla="*/ 1846985 h 5689022"/>
              <a:gd name="connsiteX2" fmla="*/ 3964143 w 5964393"/>
              <a:gd name="connsiteY2" fmla="*/ 1849582 h 5689022"/>
              <a:gd name="connsiteX3" fmla="*/ 3964143 w 5964393"/>
              <a:gd name="connsiteY3" fmla="*/ 849457 h 5689022"/>
              <a:gd name="connsiteX4" fmla="*/ 5964393 w 5964393"/>
              <a:gd name="connsiteY4" fmla="*/ 2849707 h 5689022"/>
              <a:gd name="connsiteX5" fmla="*/ 3964143 w 5964393"/>
              <a:gd name="connsiteY5" fmla="*/ 4849957 h 5689022"/>
              <a:gd name="connsiteX6" fmla="*/ 3964143 w 5964393"/>
              <a:gd name="connsiteY6" fmla="*/ 3849832 h 5689022"/>
              <a:gd name="connsiteX7" fmla="*/ 1330049 w 5964393"/>
              <a:gd name="connsiteY7" fmla="*/ 3831648 h 5689022"/>
              <a:gd name="connsiteX8" fmla="*/ 0 w 5964393"/>
              <a:gd name="connsiteY8" fmla="*/ 5689022 h 5689022"/>
              <a:gd name="connsiteX9" fmla="*/ 10390 w 5964393"/>
              <a:gd name="connsiteY9" fmla="*/ 0 h 5689022"/>
              <a:gd name="connsiteX0" fmla="*/ 10390 w 5964393"/>
              <a:gd name="connsiteY0" fmla="*/ 0 h 5689022"/>
              <a:gd name="connsiteX1" fmla="*/ 1340440 w 5964393"/>
              <a:gd name="connsiteY1" fmla="*/ 1846985 h 5689022"/>
              <a:gd name="connsiteX2" fmla="*/ 3964143 w 5964393"/>
              <a:gd name="connsiteY2" fmla="*/ 1849582 h 5689022"/>
              <a:gd name="connsiteX3" fmla="*/ 3964143 w 5964393"/>
              <a:gd name="connsiteY3" fmla="*/ 849457 h 5689022"/>
              <a:gd name="connsiteX4" fmla="*/ 5964393 w 5964393"/>
              <a:gd name="connsiteY4" fmla="*/ 2849707 h 5689022"/>
              <a:gd name="connsiteX5" fmla="*/ 3964143 w 5964393"/>
              <a:gd name="connsiteY5" fmla="*/ 4849957 h 5689022"/>
              <a:gd name="connsiteX6" fmla="*/ 3964143 w 5964393"/>
              <a:gd name="connsiteY6" fmla="*/ 3849832 h 5689022"/>
              <a:gd name="connsiteX7" fmla="*/ 1330049 w 5964393"/>
              <a:gd name="connsiteY7" fmla="*/ 3831648 h 5689022"/>
              <a:gd name="connsiteX8" fmla="*/ 0 w 5964393"/>
              <a:gd name="connsiteY8" fmla="*/ 5689022 h 5689022"/>
              <a:gd name="connsiteX9" fmla="*/ 10390 w 5964393"/>
              <a:gd name="connsiteY9" fmla="*/ 0 h 5689022"/>
              <a:gd name="connsiteX0" fmla="*/ 10390 w 5964393"/>
              <a:gd name="connsiteY0" fmla="*/ 0 h 5689022"/>
              <a:gd name="connsiteX1" fmla="*/ 1340440 w 5964393"/>
              <a:gd name="connsiteY1" fmla="*/ 1846985 h 5689022"/>
              <a:gd name="connsiteX2" fmla="*/ 3964143 w 5964393"/>
              <a:gd name="connsiteY2" fmla="*/ 1849582 h 5689022"/>
              <a:gd name="connsiteX3" fmla="*/ 3964143 w 5964393"/>
              <a:gd name="connsiteY3" fmla="*/ 849457 h 5689022"/>
              <a:gd name="connsiteX4" fmla="*/ 5964393 w 5964393"/>
              <a:gd name="connsiteY4" fmla="*/ 2849707 h 5689022"/>
              <a:gd name="connsiteX5" fmla="*/ 3964143 w 5964393"/>
              <a:gd name="connsiteY5" fmla="*/ 4849957 h 5689022"/>
              <a:gd name="connsiteX6" fmla="*/ 3964143 w 5964393"/>
              <a:gd name="connsiteY6" fmla="*/ 3849832 h 5689022"/>
              <a:gd name="connsiteX7" fmla="*/ 1330049 w 5964393"/>
              <a:gd name="connsiteY7" fmla="*/ 3831648 h 5689022"/>
              <a:gd name="connsiteX8" fmla="*/ 0 w 5964393"/>
              <a:gd name="connsiteY8" fmla="*/ 5689022 h 5689022"/>
              <a:gd name="connsiteX9" fmla="*/ 10390 w 5964393"/>
              <a:gd name="connsiteY9" fmla="*/ 0 h 5689022"/>
              <a:gd name="connsiteX0" fmla="*/ 10390 w 5964393"/>
              <a:gd name="connsiteY0" fmla="*/ 0 h 5689022"/>
              <a:gd name="connsiteX1" fmla="*/ 1340440 w 5964393"/>
              <a:gd name="connsiteY1" fmla="*/ 1846985 h 5689022"/>
              <a:gd name="connsiteX2" fmla="*/ 3964143 w 5964393"/>
              <a:gd name="connsiteY2" fmla="*/ 1849582 h 5689022"/>
              <a:gd name="connsiteX3" fmla="*/ 3964143 w 5964393"/>
              <a:gd name="connsiteY3" fmla="*/ 849457 h 5689022"/>
              <a:gd name="connsiteX4" fmla="*/ 5964393 w 5964393"/>
              <a:gd name="connsiteY4" fmla="*/ 2849707 h 5689022"/>
              <a:gd name="connsiteX5" fmla="*/ 3964143 w 5964393"/>
              <a:gd name="connsiteY5" fmla="*/ 4849957 h 5689022"/>
              <a:gd name="connsiteX6" fmla="*/ 3964143 w 5964393"/>
              <a:gd name="connsiteY6" fmla="*/ 3849832 h 5689022"/>
              <a:gd name="connsiteX7" fmla="*/ 1330049 w 5964393"/>
              <a:gd name="connsiteY7" fmla="*/ 3831648 h 5689022"/>
              <a:gd name="connsiteX8" fmla="*/ 0 w 5964393"/>
              <a:gd name="connsiteY8" fmla="*/ 5689022 h 5689022"/>
              <a:gd name="connsiteX9" fmla="*/ 10390 w 5964393"/>
              <a:gd name="connsiteY9" fmla="*/ 0 h 5689022"/>
              <a:gd name="connsiteX0" fmla="*/ 10390 w 5964393"/>
              <a:gd name="connsiteY0" fmla="*/ 0 h 5689022"/>
              <a:gd name="connsiteX1" fmla="*/ 1340440 w 5964393"/>
              <a:gd name="connsiteY1" fmla="*/ 1846985 h 5689022"/>
              <a:gd name="connsiteX2" fmla="*/ 3964143 w 5964393"/>
              <a:gd name="connsiteY2" fmla="*/ 1849582 h 5689022"/>
              <a:gd name="connsiteX3" fmla="*/ 3964143 w 5964393"/>
              <a:gd name="connsiteY3" fmla="*/ 849457 h 5689022"/>
              <a:gd name="connsiteX4" fmla="*/ 5964393 w 5964393"/>
              <a:gd name="connsiteY4" fmla="*/ 2849707 h 5689022"/>
              <a:gd name="connsiteX5" fmla="*/ 3964143 w 5964393"/>
              <a:gd name="connsiteY5" fmla="*/ 4849957 h 5689022"/>
              <a:gd name="connsiteX6" fmla="*/ 3964143 w 5964393"/>
              <a:gd name="connsiteY6" fmla="*/ 3849832 h 5689022"/>
              <a:gd name="connsiteX7" fmla="*/ 1330049 w 5964393"/>
              <a:gd name="connsiteY7" fmla="*/ 3831648 h 5689022"/>
              <a:gd name="connsiteX8" fmla="*/ 0 w 5964393"/>
              <a:gd name="connsiteY8" fmla="*/ 5689022 h 5689022"/>
              <a:gd name="connsiteX9" fmla="*/ 10390 w 5964393"/>
              <a:gd name="connsiteY9" fmla="*/ 0 h 5689022"/>
              <a:gd name="connsiteX0" fmla="*/ 10390 w 5964393"/>
              <a:gd name="connsiteY0" fmla="*/ 0 h 5689022"/>
              <a:gd name="connsiteX1" fmla="*/ 1340440 w 5964393"/>
              <a:gd name="connsiteY1" fmla="*/ 1846985 h 5689022"/>
              <a:gd name="connsiteX2" fmla="*/ 3964143 w 5964393"/>
              <a:gd name="connsiteY2" fmla="*/ 1849582 h 5689022"/>
              <a:gd name="connsiteX3" fmla="*/ 3964143 w 5964393"/>
              <a:gd name="connsiteY3" fmla="*/ 849457 h 5689022"/>
              <a:gd name="connsiteX4" fmla="*/ 5964393 w 5964393"/>
              <a:gd name="connsiteY4" fmla="*/ 2849707 h 5689022"/>
              <a:gd name="connsiteX5" fmla="*/ 3964143 w 5964393"/>
              <a:gd name="connsiteY5" fmla="*/ 4849957 h 5689022"/>
              <a:gd name="connsiteX6" fmla="*/ 3964143 w 5964393"/>
              <a:gd name="connsiteY6" fmla="*/ 3849832 h 5689022"/>
              <a:gd name="connsiteX7" fmla="*/ 1330049 w 5964393"/>
              <a:gd name="connsiteY7" fmla="*/ 3831648 h 5689022"/>
              <a:gd name="connsiteX8" fmla="*/ 0 w 5964393"/>
              <a:gd name="connsiteY8" fmla="*/ 5689022 h 5689022"/>
              <a:gd name="connsiteX9" fmla="*/ 10390 w 5964393"/>
              <a:gd name="connsiteY9" fmla="*/ 0 h 5689022"/>
              <a:gd name="connsiteX0" fmla="*/ 10390 w 5964393"/>
              <a:gd name="connsiteY0" fmla="*/ 0 h 5689022"/>
              <a:gd name="connsiteX1" fmla="*/ 1340440 w 5964393"/>
              <a:gd name="connsiteY1" fmla="*/ 1846985 h 5689022"/>
              <a:gd name="connsiteX2" fmla="*/ 3964143 w 5964393"/>
              <a:gd name="connsiteY2" fmla="*/ 1849582 h 5689022"/>
              <a:gd name="connsiteX3" fmla="*/ 3964143 w 5964393"/>
              <a:gd name="connsiteY3" fmla="*/ 849457 h 5689022"/>
              <a:gd name="connsiteX4" fmla="*/ 5964393 w 5964393"/>
              <a:gd name="connsiteY4" fmla="*/ 2849707 h 5689022"/>
              <a:gd name="connsiteX5" fmla="*/ 3964143 w 5964393"/>
              <a:gd name="connsiteY5" fmla="*/ 4849957 h 5689022"/>
              <a:gd name="connsiteX6" fmla="*/ 3964143 w 5964393"/>
              <a:gd name="connsiteY6" fmla="*/ 3849832 h 5689022"/>
              <a:gd name="connsiteX7" fmla="*/ 1330049 w 5964393"/>
              <a:gd name="connsiteY7" fmla="*/ 3831648 h 5689022"/>
              <a:gd name="connsiteX8" fmla="*/ 0 w 5964393"/>
              <a:gd name="connsiteY8" fmla="*/ 5689022 h 5689022"/>
              <a:gd name="connsiteX9" fmla="*/ 10390 w 5964393"/>
              <a:gd name="connsiteY9" fmla="*/ 0 h 5689022"/>
              <a:gd name="connsiteX0" fmla="*/ 10390 w 5964393"/>
              <a:gd name="connsiteY0" fmla="*/ 0 h 5689022"/>
              <a:gd name="connsiteX1" fmla="*/ 1340440 w 5964393"/>
              <a:gd name="connsiteY1" fmla="*/ 1846985 h 5689022"/>
              <a:gd name="connsiteX2" fmla="*/ 3964143 w 5964393"/>
              <a:gd name="connsiteY2" fmla="*/ 1849582 h 5689022"/>
              <a:gd name="connsiteX3" fmla="*/ 3964143 w 5964393"/>
              <a:gd name="connsiteY3" fmla="*/ 849457 h 5689022"/>
              <a:gd name="connsiteX4" fmla="*/ 5964393 w 5964393"/>
              <a:gd name="connsiteY4" fmla="*/ 2849707 h 5689022"/>
              <a:gd name="connsiteX5" fmla="*/ 3964143 w 5964393"/>
              <a:gd name="connsiteY5" fmla="*/ 4849957 h 5689022"/>
              <a:gd name="connsiteX6" fmla="*/ 3964143 w 5964393"/>
              <a:gd name="connsiteY6" fmla="*/ 3849832 h 5689022"/>
              <a:gd name="connsiteX7" fmla="*/ 1330049 w 5964393"/>
              <a:gd name="connsiteY7" fmla="*/ 3831648 h 5689022"/>
              <a:gd name="connsiteX8" fmla="*/ 0 w 5964393"/>
              <a:gd name="connsiteY8" fmla="*/ 5689022 h 5689022"/>
              <a:gd name="connsiteX9" fmla="*/ 10390 w 5964393"/>
              <a:gd name="connsiteY9" fmla="*/ 0 h 5689022"/>
              <a:gd name="connsiteX0" fmla="*/ 10390 w 5964393"/>
              <a:gd name="connsiteY0" fmla="*/ 0 h 5689022"/>
              <a:gd name="connsiteX1" fmla="*/ 1340440 w 5964393"/>
              <a:gd name="connsiteY1" fmla="*/ 1846985 h 5689022"/>
              <a:gd name="connsiteX2" fmla="*/ 3964143 w 5964393"/>
              <a:gd name="connsiteY2" fmla="*/ 1849582 h 5689022"/>
              <a:gd name="connsiteX3" fmla="*/ 3964143 w 5964393"/>
              <a:gd name="connsiteY3" fmla="*/ 849457 h 5689022"/>
              <a:gd name="connsiteX4" fmla="*/ 5964393 w 5964393"/>
              <a:gd name="connsiteY4" fmla="*/ 2849707 h 5689022"/>
              <a:gd name="connsiteX5" fmla="*/ 3964143 w 5964393"/>
              <a:gd name="connsiteY5" fmla="*/ 4849957 h 5689022"/>
              <a:gd name="connsiteX6" fmla="*/ 3964143 w 5964393"/>
              <a:gd name="connsiteY6" fmla="*/ 3849832 h 5689022"/>
              <a:gd name="connsiteX7" fmla="*/ 1330049 w 5964393"/>
              <a:gd name="connsiteY7" fmla="*/ 3831648 h 5689022"/>
              <a:gd name="connsiteX8" fmla="*/ 0 w 5964393"/>
              <a:gd name="connsiteY8" fmla="*/ 5689022 h 5689022"/>
              <a:gd name="connsiteX9" fmla="*/ 10390 w 5964393"/>
              <a:gd name="connsiteY9" fmla="*/ 0 h 5689022"/>
              <a:gd name="connsiteX0" fmla="*/ 10390 w 5964393"/>
              <a:gd name="connsiteY0" fmla="*/ 0 h 5689022"/>
              <a:gd name="connsiteX1" fmla="*/ 1340440 w 5964393"/>
              <a:gd name="connsiteY1" fmla="*/ 1846985 h 5689022"/>
              <a:gd name="connsiteX2" fmla="*/ 3964143 w 5964393"/>
              <a:gd name="connsiteY2" fmla="*/ 1849582 h 5689022"/>
              <a:gd name="connsiteX3" fmla="*/ 3964143 w 5964393"/>
              <a:gd name="connsiteY3" fmla="*/ 849457 h 5689022"/>
              <a:gd name="connsiteX4" fmla="*/ 5964393 w 5964393"/>
              <a:gd name="connsiteY4" fmla="*/ 2849707 h 5689022"/>
              <a:gd name="connsiteX5" fmla="*/ 3964143 w 5964393"/>
              <a:gd name="connsiteY5" fmla="*/ 4849957 h 5689022"/>
              <a:gd name="connsiteX6" fmla="*/ 3964143 w 5964393"/>
              <a:gd name="connsiteY6" fmla="*/ 3849832 h 5689022"/>
              <a:gd name="connsiteX7" fmla="*/ 1330049 w 5964393"/>
              <a:gd name="connsiteY7" fmla="*/ 3831648 h 5689022"/>
              <a:gd name="connsiteX8" fmla="*/ 0 w 5964393"/>
              <a:gd name="connsiteY8" fmla="*/ 5689022 h 5689022"/>
              <a:gd name="connsiteX9" fmla="*/ 10390 w 5964393"/>
              <a:gd name="connsiteY9" fmla="*/ 0 h 5689022"/>
              <a:gd name="connsiteX0" fmla="*/ 10390 w 5964393"/>
              <a:gd name="connsiteY0" fmla="*/ 0 h 5689022"/>
              <a:gd name="connsiteX1" fmla="*/ 2982204 w 5964393"/>
              <a:gd name="connsiteY1" fmla="*/ 1867767 h 5689022"/>
              <a:gd name="connsiteX2" fmla="*/ 3964143 w 5964393"/>
              <a:gd name="connsiteY2" fmla="*/ 1849582 h 5689022"/>
              <a:gd name="connsiteX3" fmla="*/ 3964143 w 5964393"/>
              <a:gd name="connsiteY3" fmla="*/ 849457 h 5689022"/>
              <a:gd name="connsiteX4" fmla="*/ 5964393 w 5964393"/>
              <a:gd name="connsiteY4" fmla="*/ 2849707 h 5689022"/>
              <a:gd name="connsiteX5" fmla="*/ 3964143 w 5964393"/>
              <a:gd name="connsiteY5" fmla="*/ 4849957 h 5689022"/>
              <a:gd name="connsiteX6" fmla="*/ 3964143 w 5964393"/>
              <a:gd name="connsiteY6" fmla="*/ 3849832 h 5689022"/>
              <a:gd name="connsiteX7" fmla="*/ 1330049 w 5964393"/>
              <a:gd name="connsiteY7" fmla="*/ 3831648 h 5689022"/>
              <a:gd name="connsiteX8" fmla="*/ 0 w 5964393"/>
              <a:gd name="connsiteY8" fmla="*/ 5689022 h 5689022"/>
              <a:gd name="connsiteX9" fmla="*/ 10390 w 5964393"/>
              <a:gd name="connsiteY9" fmla="*/ 0 h 5689022"/>
              <a:gd name="connsiteX0" fmla="*/ 10390 w 5964393"/>
              <a:gd name="connsiteY0" fmla="*/ 0 h 5689022"/>
              <a:gd name="connsiteX1" fmla="*/ 2982204 w 5964393"/>
              <a:gd name="connsiteY1" fmla="*/ 1867767 h 5689022"/>
              <a:gd name="connsiteX2" fmla="*/ 3964143 w 5964393"/>
              <a:gd name="connsiteY2" fmla="*/ 1849582 h 5689022"/>
              <a:gd name="connsiteX3" fmla="*/ 3964143 w 5964393"/>
              <a:gd name="connsiteY3" fmla="*/ 849457 h 5689022"/>
              <a:gd name="connsiteX4" fmla="*/ 5964393 w 5964393"/>
              <a:gd name="connsiteY4" fmla="*/ 2849707 h 5689022"/>
              <a:gd name="connsiteX5" fmla="*/ 3964143 w 5964393"/>
              <a:gd name="connsiteY5" fmla="*/ 4849957 h 5689022"/>
              <a:gd name="connsiteX6" fmla="*/ 3964143 w 5964393"/>
              <a:gd name="connsiteY6" fmla="*/ 3849832 h 5689022"/>
              <a:gd name="connsiteX7" fmla="*/ 3002985 w 5964393"/>
              <a:gd name="connsiteY7" fmla="*/ 3852430 h 5689022"/>
              <a:gd name="connsiteX8" fmla="*/ 0 w 5964393"/>
              <a:gd name="connsiteY8" fmla="*/ 5689022 h 5689022"/>
              <a:gd name="connsiteX9" fmla="*/ 10390 w 5964393"/>
              <a:gd name="connsiteY9" fmla="*/ 0 h 5689022"/>
              <a:gd name="connsiteX0" fmla="*/ 10390 w 5964393"/>
              <a:gd name="connsiteY0" fmla="*/ 0 h 6409025"/>
              <a:gd name="connsiteX1" fmla="*/ 2982204 w 5964393"/>
              <a:gd name="connsiteY1" fmla="*/ 1867767 h 6409025"/>
              <a:gd name="connsiteX2" fmla="*/ 3964143 w 5964393"/>
              <a:gd name="connsiteY2" fmla="*/ 1849582 h 6409025"/>
              <a:gd name="connsiteX3" fmla="*/ 3964143 w 5964393"/>
              <a:gd name="connsiteY3" fmla="*/ 849457 h 6409025"/>
              <a:gd name="connsiteX4" fmla="*/ 5964393 w 5964393"/>
              <a:gd name="connsiteY4" fmla="*/ 2849707 h 6409025"/>
              <a:gd name="connsiteX5" fmla="*/ 3964143 w 5964393"/>
              <a:gd name="connsiteY5" fmla="*/ 4849957 h 6409025"/>
              <a:gd name="connsiteX6" fmla="*/ 3964143 w 5964393"/>
              <a:gd name="connsiteY6" fmla="*/ 3849832 h 6409025"/>
              <a:gd name="connsiteX7" fmla="*/ 3002985 w 5964393"/>
              <a:gd name="connsiteY7" fmla="*/ 3852430 h 6409025"/>
              <a:gd name="connsiteX8" fmla="*/ 1350831 w 5964393"/>
              <a:gd name="connsiteY8" fmla="*/ 4309630 h 6409025"/>
              <a:gd name="connsiteX9" fmla="*/ 0 w 5964393"/>
              <a:gd name="connsiteY9" fmla="*/ 5689022 h 6409025"/>
              <a:gd name="connsiteX10" fmla="*/ 10390 w 5964393"/>
              <a:gd name="connsiteY10" fmla="*/ 0 h 6409025"/>
              <a:gd name="connsiteX0" fmla="*/ 10390 w 5964393"/>
              <a:gd name="connsiteY0" fmla="*/ 775421 h 7184446"/>
              <a:gd name="connsiteX1" fmla="*/ 1340440 w 5964393"/>
              <a:gd name="connsiteY1" fmla="*/ 2175597 h 7184446"/>
              <a:gd name="connsiteX2" fmla="*/ 2982204 w 5964393"/>
              <a:gd name="connsiteY2" fmla="*/ 2643188 h 7184446"/>
              <a:gd name="connsiteX3" fmla="*/ 3964143 w 5964393"/>
              <a:gd name="connsiteY3" fmla="*/ 2625003 h 7184446"/>
              <a:gd name="connsiteX4" fmla="*/ 3964143 w 5964393"/>
              <a:gd name="connsiteY4" fmla="*/ 1624878 h 7184446"/>
              <a:gd name="connsiteX5" fmla="*/ 5964393 w 5964393"/>
              <a:gd name="connsiteY5" fmla="*/ 3625128 h 7184446"/>
              <a:gd name="connsiteX6" fmla="*/ 3964143 w 5964393"/>
              <a:gd name="connsiteY6" fmla="*/ 5625378 h 7184446"/>
              <a:gd name="connsiteX7" fmla="*/ 3964143 w 5964393"/>
              <a:gd name="connsiteY7" fmla="*/ 4625253 h 7184446"/>
              <a:gd name="connsiteX8" fmla="*/ 3002985 w 5964393"/>
              <a:gd name="connsiteY8" fmla="*/ 4627851 h 7184446"/>
              <a:gd name="connsiteX9" fmla="*/ 1350831 w 5964393"/>
              <a:gd name="connsiteY9" fmla="*/ 5085051 h 7184446"/>
              <a:gd name="connsiteX10" fmla="*/ 0 w 5964393"/>
              <a:gd name="connsiteY10" fmla="*/ 6464443 h 7184446"/>
              <a:gd name="connsiteX11" fmla="*/ 10390 w 5964393"/>
              <a:gd name="connsiteY11" fmla="*/ 775421 h 7184446"/>
              <a:gd name="connsiteX0" fmla="*/ 10390 w 5964393"/>
              <a:gd name="connsiteY0" fmla="*/ 0 h 6409025"/>
              <a:gd name="connsiteX1" fmla="*/ 1340440 w 5964393"/>
              <a:gd name="connsiteY1" fmla="*/ 1400176 h 6409025"/>
              <a:gd name="connsiteX2" fmla="*/ 2982204 w 5964393"/>
              <a:gd name="connsiteY2" fmla="*/ 1867767 h 6409025"/>
              <a:gd name="connsiteX3" fmla="*/ 3964143 w 5964393"/>
              <a:gd name="connsiteY3" fmla="*/ 1849582 h 6409025"/>
              <a:gd name="connsiteX4" fmla="*/ 3964143 w 5964393"/>
              <a:gd name="connsiteY4" fmla="*/ 849457 h 6409025"/>
              <a:gd name="connsiteX5" fmla="*/ 5964393 w 5964393"/>
              <a:gd name="connsiteY5" fmla="*/ 2849707 h 6409025"/>
              <a:gd name="connsiteX6" fmla="*/ 3964143 w 5964393"/>
              <a:gd name="connsiteY6" fmla="*/ 4849957 h 6409025"/>
              <a:gd name="connsiteX7" fmla="*/ 3964143 w 5964393"/>
              <a:gd name="connsiteY7" fmla="*/ 3849832 h 6409025"/>
              <a:gd name="connsiteX8" fmla="*/ 3002985 w 5964393"/>
              <a:gd name="connsiteY8" fmla="*/ 3852430 h 6409025"/>
              <a:gd name="connsiteX9" fmla="*/ 1350831 w 5964393"/>
              <a:gd name="connsiteY9" fmla="*/ 4309630 h 6409025"/>
              <a:gd name="connsiteX10" fmla="*/ 0 w 5964393"/>
              <a:gd name="connsiteY10" fmla="*/ 5689022 h 6409025"/>
              <a:gd name="connsiteX11" fmla="*/ 10390 w 5964393"/>
              <a:gd name="connsiteY11" fmla="*/ 0 h 6409025"/>
              <a:gd name="connsiteX0" fmla="*/ 10390 w 5964393"/>
              <a:gd name="connsiteY0" fmla="*/ 0 h 5689022"/>
              <a:gd name="connsiteX1" fmla="*/ 1340440 w 5964393"/>
              <a:gd name="connsiteY1" fmla="*/ 1400176 h 5689022"/>
              <a:gd name="connsiteX2" fmla="*/ 2982204 w 5964393"/>
              <a:gd name="connsiteY2" fmla="*/ 1867767 h 5689022"/>
              <a:gd name="connsiteX3" fmla="*/ 3964143 w 5964393"/>
              <a:gd name="connsiteY3" fmla="*/ 1849582 h 5689022"/>
              <a:gd name="connsiteX4" fmla="*/ 3964143 w 5964393"/>
              <a:gd name="connsiteY4" fmla="*/ 849457 h 5689022"/>
              <a:gd name="connsiteX5" fmla="*/ 5964393 w 5964393"/>
              <a:gd name="connsiteY5" fmla="*/ 2849707 h 5689022"/>
              <a:gd name="connsiteX6" fmla="*/ 3964143 w 5964393"/>
              <a:gd name="connsiteY6" fmla="*/ 4849957 h 5689022"/>
              <a:gd name="connsiteX7" fmla="*/ 3964143 w 5964393"/>
              <a:gd name="connsiteY7" fmla="*/ 3849832 h 5689022"/>
              <a:gd name="connsiteX8" fmla="*/ 3002985 w 5964393"/>
              <a:gd name="connsiteY8" fmla="*/ 3852430 h 5689022"/>
              <a:gd name="connsiteX9" fmla="*/ 1350831 w 5964393"/>
              <a:gd name="connsiteY9" fmla="*/ 4309630 h 5689022"/>
              <a:gd name="connsiteX10" fmla="*/ 0 w 5964393"/>
              <a:gd name="connsiteY10" fmla="*/ 5689022 h 5689022"/>
              <a:gd name="connsiteX11" fmla="*/ 10390 w 5964393"/>
              <a:gd name="connsiteY11" fmla="*/ 0 h 5689022"/>
              <a:gd name="connsiteX0" fmla="*/ 10390 w 5964393"/>
              <a:gd name="connsiteY0" fmla="*/ 0 h 5689022"/>
              <a:gd name="connsiteX1" fmla="*/ 1340440 w 5964393"/>
              <a:gd name="connsiteY1" fmla="*/ 1400176 h 5689022"/>
              <a:gd name="connsiteX2" fmla="*/ 2982204 w 5964393"/>
              <a:gd name="connsiteY2" fmla="*/ 1867767 h 5689022"/>
              <a:gd name="connsiteX3" fmla="*/ 3964143 w 5964393"/>
              <a:gd name="connsiteY3" fmla="*/ 1849582 h 5689022"/>
              <a:gd name="connsiteX4" fmla="*/ 3964143 w 5964393"/>
              <a:gd name="connsiteY4" fmla="*/ 849457 h 5689022"/>
              <a:gd name="connsiteX5" fmla="*/ 5964393 w 5964393"/>
              <a:gd name="connsiteY5" fmla="*/ 2849707 h 5689022"/>
              <a:gd name="connsiteX6" fmla="*/ 3964143 w 5964393"/>
              <a:gd name="connsiteY6" fmla="*/ 4849957 h 5689022"/>
              <a:gd name="connsiteX7" fmla="*/ 3964143 w 5964393"/>
              <a:gd name="connsiteY7" fmla="*/ 3849832 h 5689022"/>
              <a:gd name="connsiteX8" fmla="*/ 3002985 w 5964393"/>
              <a:gd name="connsiteY8" fmla="*/ 3852430 h 5689022"/>
              <a:gd name="connsiteX9" fmla="*/ 1350831 w 5964393"/>
              <a:gd name="connsiteY9" fmla="*/ 4309630 h 5689022"/>
              <a:gd name="connsiteX10" fmla="*/ 0 w 5964393"/>
              <a:gd name="connsiteY10" fmla="*/ 5689022 h 5689022"/>
              <a:gd name="connsiteX11" fmla="*/ 10390 w 5964393"/>
              <a:gd name="connsiteY11" fmla="*/ 0 h 5689022"/>
              <a:gd name="connsiteX0" fmla="*/ 10390 w 5964393"/>
              <a:gd name="connsiteY0" fmla="*/ 0 h 5689022"/>
              <a:gd name="connsiteX1" fmla="*/ 1340440 w 5964393"/>
              <a:gd name="connsiteY1" fmla="*/ 1400176 h 5689022"/>
              <a:gd name="connsiteX2" fmla="*/ 2982204 w 5964393"/>
              <a:gd name="connsiteY2" fmla="*/ 1867767 h 5689022"/>
              <a:gd name="connsiteX3" fmla="*/ 3964143 w 5964393"/>
              <a:gd name="connsiteY3" fmla="*/ 1849582 h 5689022"/>
              <a:gd name="connsiteX4" fmla="*/ 3964143 w 5964393"/>
              <a:gd name="connsiteY4" fmla="*/ 849457 h 5689022"/>
              <a:gd name="connsiteX5" fmla="*/ 5964393 w 5964393"/>
              <a:gd name="connsiteY5" fmla="*/ 2849707 h 5689022"/>
              <a:gd name="connsiteX6" fmla="*/ 3964143 w 5964393"/>
              <a:gd name="connsiteY6" fmla="*/ 4849957 h 5689022"/>
              <a:gd name="connsiteX7" fmla="*/ 3964143 w 5964393"/>
              <a:gd name="connsiteY7" fmla="*/ 3849832 h 5689022"/>
              <a:gd name="connsiteX8" fmla="*/ 3002985 w 5964393"/>
              <a:gd name="connsiteY8" fmla="*/ 3852430 h 5689022"/>
              <a:gd name="connsiteX9" fmla="*/ 1350831 w 5964393"/>
              <a:gd name="connsiteY9" fmla="*/ 4309630 h 5689022"/>
              <a:gd name="connsiteX10" fmla="*/ 0 w 5964393"/>
              <a:gd name="connsiteY10" fmla="*/ 5689022 h 5689022"/>
              <a:gd name="connsiteX11" fmla="*/ 10390 w 5964393"/>
              <a:gd name="connsiteY11" fmla="*/ 0 h 5689022"/>
              <a:gd name="connsiteX0" fmla="*/ 10390 w 5964393"/>
              <a:gd name="connsiteY0" fmla="*/ 0 h 5689022"/>
              <a:gd name="connsiteX1" fmla="*/ 1340440 w 5964393"/>
              <a:gd name="connsiteY1" fmla="*/ 1400176 h 5689022"/>
              <a:gd name="connsiteX2" fmla="*/ 2982204 w 5964393"/>
              <a:gd name="connsiteY2" fmla="*/ 1867767 h 5689022"/>
              <a:gd name="connsiteX3" fmla="*/ 3964143 w 5964393"/>
              <a:gd name="connsiteY3" fmla="*/ 1849582 h 5689022"/>
              <a:gd name="connsiteX4" fmla="*/ 3964143 w 5964393"/>
              <a:gd name="connsiteY4" fmla="*/ 849457 h 5689022"/>
              <a:gd name="connsiteX5" fmla="*/ 5964393 w 5964393"/>
              <a:gd name="connsiteY5" fmla="*/ 2849707 h 5689022"/>
              <a:gd name="connsiteX6" fmla="*/ 3964143 w 5964393"/>
              <a:gd name="connsiteY6" fmla="*/ 4849957 h 5689022"/>
              <a:gd name="connsiteX7" fmla="*/ 3964143 w 5964393"/>
              <a:gd name="connsiteY7" fmla="*/ 3849832 h 5689022"/>
              <a:gd name="connsiteX8" fmla="*/ 3002985 w 5964393"/>
              <a:gd name="connsiteY8" fmla="*/ 3852430 h 5689022"/>
              <a:gd name="connsiteX9" fmla="*/ 1350831 w 5964393"/>
              <a:gd name="connsiteY9" fmla="*/ 4309630 h 5689022"/>
              <a:gd name="connsiteX10" fmla="*/ 0 w 5964393"/>
              <a:gd name="connsiteY10" fmla="*/ 5689022 h 5689022"/>
              <a:gd name="connsiteX11" fmla="*/ 10390 w 5964393"/>
              <a:gd name="connsiteY11" fmla="*/ 0 h 5689022"/>
              <a:gd name="connsiteX0" fmla="*/ 10390 w 5964393"/>
              <a:gd name="connsiteY0" fmla="*/ 0 h 5689022"/>
              <a:gd name="connsiteX1" fmla="*/ 1340440 w 5964393"/>
              <a:gd name="connsiteY1" fmla="*/ 1400176 h 5689022"/>
              <a:gd name="connsiteX2" fmla="*/ 2982204 w 5964393"/>
              <a:gd name="connsiteY2" fmla="*/ 1867767 h 5689022"/>
              <a:gd name="connsiteX3" fmla="*/ 3964143 w 5964393"/>
              <a:gd name="connsiteY3" fmla="*/ 1849582 h 5689022"/>
              <a:gd name="connsiteX4" fmla="*/ 3964143 w 5964393"/>
              <a:gd name="connsiteY4" fmla="*/ 849457 h 5689022"/>
              <a:gd name="connsiteX5" fmla="*/ 5964393 w 5964393"/>
              <a:gd name="connsiteY5" fmla="*/ 2849707 h 5689022"/>
              <a:gd name="connsiteX6" fmla="*/ 3964143 w 5964393"/>
              <a:gd name="connsiteY6" fmla="*/ 4849957 h 5689022"/>
              <a:gd name="connsiteX7" fmla="*/ 3964143 w 5964393"/>
              <a:gd name="connsiteY7" fmla="*/ 3849832 h 5689022"/>
              <a:gd name="connsiteX8" fmla="*/ 3002985 w 5964393"/>
              <a:gd name="connsiteY8" fmla="*/ 3852430 h 5689022"/>
              <a:gd name="connsiteX9" fmla="*/ 1350831 w 5964393"/>
              <a:gd name="connsiteY9" fmla="*/ 4309630 h 5689022"/>
              <a:gd name="connsiteX10" fmla="*/ 0 w 5964393"/>
              <a:gd name="connsiteY10" fmla="*/ 5689022 h 5689022"/>
              <a:gd name="connsiteX11" fmla="*/ 10390 w 5964393"/>
              <a:gd name="connsiteY11" fmla="*/ 0 h 5689022"/>
              <a:gd name="connsiteX0" fmla="*/ 10390 w 5964393"/>
              <a:gd name="connsiteY0" fmla="*/ 0 h 5689022"/>
              <a:gd name="connsiteX1" fmla="*/ 1340440 w 5964393"/>
              <a:gd name="connsiteY1" fmla="*/ 1400176 h 5689022"/>
              <a:gd name="connsiteX2" fmla="*/ 2982204 w 5964393"/>
              <a:gd name="connsiteY2" fmla="*/ 1867767 h 5689022"/>
              <a:gd name="connsiteX3" fmla="*/ 3964143 w 5964393"/>
              <a:gd name="connsiteY3" fmla="*/ 1849582 h 5689022"/>
              <a:gd name="connsiteX4" fmla="*/ 3964143 w 5964393"/>
              <a:gd name="connsiteY4" fmla="*/ 849457 h 5689022"/>
              <a:gd name="connsiteX5" fmla="*/ 5964393 w 5964393"/>
              <a:gd name="connsiteY5" fmla="*/ 2849707 h 5689022"/>
              <a:gd name="connsiteX6" fmla="*/ 3964143 w 5964393"/>
              <a:gd name="connsiteY6" fmla="*/ 4849957 h 5689022"/>
              <a:gd name="connsiteX7" fmla="*/ 3964143 w 5964393"/>
              <a:gd name="connsiteY7" fmla="*/ 3849832 h 5689022"/>
              <a:gd name="connsiteX8" fmla="*/ 3002985 w 5964393"/>
              <a:gd name="connsiteY8" fmla="*/ 3852430 h 5689022"/>
              <a:gd name="connsiteX9" fmla="*/ 1350831 w 5964393"/>
              <a:gd name="connsiteY9" fmla="*/ 4309630 h 5689022"/>
              <a:gd name="connsiteX10" fmla="*/ 0 w 5964393"/>
              <a:gd name="connsiteY10" fmla="*/ 5689022 h 5689022"/>
              <a:gd name="connsiteX11" fmla="*/ 10390 w 5964393"/>
              <a:gd name="connsiteY11" fmla="*/ 0 h 5689022"/>
              <a:gd name="connsiteX0" fmla="*/ 10390 w 4964107"/>
              <a:gd name="connsiteY0" fmla="*/ 0 h 5689022"/>
              <a:gd name="connsiteX1" fmla="*/ 1340440 w 4964107"/>
              <a:gd name="connsiteY1" fmla="*/ 1400176 h 5689022"/>
              <a:gd name="connsiteX2" fmla="*/ 2982204 w 4964107"/>
              <a:gd name="connsiteY2" fmla="*/ 1867767 h 5689022"/>
              <a:gd name="connsiteX3" fmla="*/ 3964143 w 4964107"/>
              <a:gd name="connsiteY3" fmla="*/ 1849582 h 5689022"/>
              <a:gd name="connsiteX4" fmla="*/ 3964143 w 4964107"/>
              <a:gd name="connsiteY4" fmla="*/ 849457 h 5689022"/>
              <a:gd name="connsiteX5" fmla="*/ 4964107 w 4964107"/>
              <a:gd name="connsiteY5" fmla="*/ 2877497 h 5689022"/>
              <a:gd name="connsiteX6" fmla="*/ 3964143 w 4964107"/>
              <a:gd name="connsiteY6" fmla="*/ 4849957 h 5689022"/>
              <a:gd name="connsiteX7" fmla="*/ 3964143 w 4964107"/>
              <a:gd name="connsiteY7" fmla="*/ 3849832 h 5689022"/>
              <a:gd name="connsiteX8" fmla="*/ 3002985 w 4964107"/>
              <a:gd name="connsiteY8" fmla="*/ 3852430 h 5689022"/>
              <a:gd name="connsiteX9" fmla="*/ 1350831 w 4964107"/>
              <a:gd name="connsiteY9" fmla="*/ 4309630 h 5689022"/>
              <a:gd name="connsiteX10" fmla="*/ 0 w 4964107"/>
              <a:gd name="connsiteY10" fmla="*/ 5689022 h 5689022"/>
              <a:gd name="connsiteX11" fmla="*/ 10390 w 4964107"/>
              <a:gd name="connsiteY11" fmla="*/ 0 h 568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64107" h="5689022">
                <a:moveTo>
                  <a:pt x="10390" y="0"/>
                </a:moveTo>
                <a:cubicBezTo>
                  <a:pt x="128156" y="232497"/>
                  <a:pt x="845138" y="1088882"/>
                  <a:pt x="1340440" y="1400176"/>
                </a:cubicBezTo>
                <a:cubicBezTo>
                  <a:pt x="1835742" y="1711470"/>
                  <a:pt x="2615925" y="1846552"/>
                  <a:pt x="2982204" y="1867767"/>
                </a:cubicBezTo>
                <a:cubicBezTo>
                  <a:pt x="3309517" y="1861705"/>
                  <a:pt x="3480966" y="1886816"/>
                  <a:pt x="3964143" y="1849582"/>
                </a:cubicBezTo>
                <a:lnTo>
                  <a:pt x="3964143" y="849457"/>
                </a:lnTo>
                <a:lnTo>
                  <a:pt x="4964107" y="2877497"/>
                </a:lnTo>
                <a:lnTo>
                  <a:pt x="3964143" y="4849957"/>
                </a:lnTo>
                <a:lnTo>
                  <a:pt x="3964143" y="3849832"/>
                </a:lnTo>
                <a:cubicBezTo>
                  <a:pt x="3498284" y="3809134"/>
                  <a:pt x="3323371" y="3851564"/>
                  <a:pt x="3002985" y="3852430"/>
                </a:cubicBezTo>
                <a:cubicBezTo>
                  <a:pt x="2695587" y="3868450"/>
                  <a:pt x="1851329" y="4003531"/>
                  <a:pt x="1350831" y="4309630"/>
                </a:cubicBezTo>
                <a:cubicBezTo>
                  <a:pt x="850334" y="4615729"/>
                  <a:pt x="122961" y="5505016"/>
                  <a:pt x="0" y="5689022"/>
                </a:cubicBezTo>
                <a:cubicBezTo>
                  <a:pt x="3464" y="4405745"/>
                  <a:pt x="6926" y="1283277"/>
                  <a:pt x="10390" y="0"/>
                </a:cubicBezTo>
                <a:close/>
              </a:path>
            </a:pathLst>
          </a:custGeom>
          <a:gradFill flip="none" rotWithShape="1">
            <a:gsLst>
              <a:gs pos="0">
                <a:srgbClr val="00FF00"/>
              </a:gs>
              <a:gs pos="30000">
                <a:srgbClr val="00FF00"/>
              </a:gs>
              <a:gs pos="100000">
                <a:srgbClr val="00FF0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447763" y="1738644"/>
            <a:ext cx="1777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Innovative, superior,</a:t>
            </a:r>
            <a:br>
              <a:rPr lang="en-US" sz="1800" dirty="0" smtClean="0">
                <a:solidFill>
                  <a:srgbClr val="000000"/>
                </a:solidFill>
              </a:rPr>
            </a:br>
            <a:r>
              <a:rPr lang="en-US" sz="1800" dirty="0" smtClean="0">
                <a:solidFill>
                  <a:srgbClr val="000000"/>
                </a:solidFill>
              </a:rPr>
              <a:t>risk-mitigating new cultivars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190187" y="3142450"/>
            <a:ext cx="2292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Efficient, accurate, creative breeding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383369" y="4250035"/>
            <a:ext cx="1906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Accessible natural diversity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409121" y="1365161"/>
            <a:ext cx="1854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PRODUCTION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409122" y="1094704"/>
            <a:ext cx="1854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PROCESSING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409122" y="811367"/>
            <a:ext cx="1854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MARKETING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 rot="20226636">
            <a:off x="7289443" y="2099256"/>
            <a:ext cx="166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>
                <a:solidFill>
                  <a:srgbClr val="000000"/>
                </a:solidFill>
              </a:rPr>
              <a:t>Post-breeding</a:t>
            </a:r>
            <a:endParaRPr lang="en-US" sz="1800" i="1" dirty="0">
              <a:solidFill>
                <a:srgbClr val="000000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 rot="20226636">
            <a:off x="7289442" y="3271242"/>
            <a:ext cx="166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>
                <a:solidFill>
                  <a:srgbClr val="000000"/>
                </a:solidFill>
              </a:rPr>
              <a:t>Breeding</a:t>
            </a:r>
            <a:endParaRPr lang="en-US" sz="1800" i="1" dirty="0">
              <a:solidFill>
                <a:srgbClr val="00000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 rot="20226636">
            <a:off x="7289441" y="4262924"/>
            <a:ext cx="166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>
                <a:solidFill>
                  <a:srgbClr val="000000"/>
                </a:solidFill>
              </a:rPr>
              <a:t>Pre-breeding</a:t>
            </a:r>
            <a:endParaRPr lang="en-US" sz="1800" i="1" dirty="0">
              <a:solidFill>
                <a:srgbClr val="00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288659" y="5125789"/>
            <a:ext cx="4069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8000">
                  <a:solidFill>
                    <a:srgbClr val="0066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NATURAL DIVERSITY</a:t>
            </a:r>
            <a:endParaRPr lang="en-US" b="1" dirty="0">
              <a:ln w="18000">
                <a:solidFill>
                  <a:srgbClr val="0066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08080"/>
              </a:clrFrom>
              <a:clrTo>
                <a:srgbClr val="808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53534" y="5318972"/>
            <a:ext cx="5941982" cy="131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125"/>
          <p:cNvGrpSpPr/>
          <p:nvPr/>
        </p:nvGrpSpPr>
        <p:grpSpPr>
          <a:xfrm>
            <a:off x="4978221" y="270451"/>
            <a:ext cx="2713012" cy="461665"/>
            <a:chOff x="4921071" y="270451"/>
            <a:chExt cx="2713012" cy="461665"/>
          </a:xfrm>
        </p:grpSpPr>
        <p:sp>
          <p:nvSpPr>
            <p:cNvPr id="107" name="TextBox 106"/>
            <p:cNvSpPr txBox="1"/>
            <p:nvPr/>
          </p:nvSpPr>
          <p:spPr>
            <a:xfrm>
              <a:off x="5076825" y="270451"/>
              <a:ext cx="2557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n w="18000">
                    <a:solidFill>
                      <a:srgbClr val="006600"/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  <a:reflection blurRad="6350" stA="60000" endA="900" endPos="58000" dir="5400000" sy="-100000" algn="bl" rotWithShape="0"/>
                  </a:effectLst>
                </a:rPr>
                <a:t>CONSUMPTION</a:t>
              </a:r>
              <a:endParaRPr lang="en-US" b="1" dirty="0">
                <a:ln w="18000">
                  <a:solidFill>
                    <a:srgbClr val="0066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</a:endParaRPr>
            </a:p>
          </p:txBody>
        </p:sp>
        <p:sp>
          <p:nvSpPr>
            <p:cNvPr id="125" name="Down Arrow 124"/>
            <p:cNvSpPr/>
            <p:nvPr/>
          </p:nvSpPr>
          <p:spPr>
            <a:xfrm rot="10800000">
              <a:off x="4921071" y="342899"/>
              <a:ext cx="251004" cy="266701"/>
            </a:xfrm>
            <a:prstGeom prst="downArrow">
              <a:avLst/>
            </a:prstGeom>
            <a:noFill/>
            <a:ln w="28575">
              <a:solidFill>
                <a:srgbClr val="006600"/>
              </a:solidFill>
            </a:ln>
            <a:effectLst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 bwMode="auto">
          <a:xfrm rot="16200000">
            <a:off x="1838987" y="3047997"/>
            <a:ext cx="3276601" cy="838203"/>
          </a:xfrm>
          <a:prstGeom prst="rect">
            <a:avLst/>
          </a:prstGeom>
          <a:gradFill>
            <a:gsLst>
              <a:gs pos="0">
                <a:srgbClr val="DEE8BC"/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867442" y="3052292"/>
            <a:ext cx="2859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Seedling selection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Parent selection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78794" y="2099251"/>
            <a:ext cx="3747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Cultivar commercialization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146218" y="4327310"/>
            <a:ext cx="3644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Germplasm development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324D31">
                  <a:alpha val="0"/>
                </a:srgbClr>
              </a:gs>
              <a:gs pos="100000">
                <a:srgbClr val="324D3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3" name="Text Box 33"/>
          <p:cNvSpPr txBox="1">
            <a:spLocks noChangeArrowheads="1"/>
          </p:cNvSpPr>
          <p:nvPr/>
        </p:nvSpPr>
        <p:spPr bwMode="auto">
          <a:xfrm>
            <a:off x="0" y="319087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4800" dirty="0">
                <a:solidFill>
                  <a:prstClr val="white"/>
                </a:solidFill>
              </a:rPr>
              <a:t>Acknowledgements</a:t>
            </a:r>
          </a:p>
        </p:txBody>
      </p:sp>
      <p:pic>
        <p:nvPicPr>
          <p:cNvPr id="20485" name="Picture 7" descr="NY Apple Association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345117"/>
            <a:ext cx="813178" cy="78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8" descr="ACN Inc 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99" y="4114800"/>
            <a:ext cx="990601" cy="49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1" descr="Ohio Apple 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8916" y="4038600"/>
            <a:ext cx="888024" cy="70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4" descr="CMI log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2973698"/>
            <a:ext cx="713006" cy="98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5" descr="USA Pear Logo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9936" y="1345117"/>
            <a:ext cx="623888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6" descr="Tree Top logo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" y="4754264"/>
            <a:ext cx="1066800" cy="74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9" descr="Wa Red Rasp logo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9200" y="2667000"/>
            <a:ext cx="1295400" cy="51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20" descr="Almond Board - CA logo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87829" y="4106008"/>
            <a:ext cx="681299" cy="77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21" descr="CA Peaches, Plums logo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33600" y="4099560"/>
            <a:ext cx="647702" cy="77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13" descr="WA marketing assoc logo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200" y="2209800"/>
            <a:ext cx="1066800" cy="64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6" descr="Driscolls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19200" y="2133600"/>
            <a:ext cx="1295400" cy="47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24" descr="Titan Farms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19200" y="4857811"/>
            <a:ext cx="838200" cy="63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40" descr="wsha.tiff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43484" y="1345116"/>
            <a:ext cx="862325" cy="71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9" name="Picture 4" descr="http://links.cse.msu.edu:8000/mclc/msu_logo.gi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622432" y="2438400"/>
            <a:ext cx="2549768" cy="90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Picture 6" descr="UF Signature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947080" y="2209800"/>
            <a:ext cx="2120721" cy="41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2" name="Picture 10" descr="See full size image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074937" y="3251200"/>
            <a:ext cx="992864" cy="33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3" name="Picture 12" descr="See full size image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/>
          <a:srcRect t="12832" b="9266"/>
          <a:stretch>
            <a:fillRect/>
          </a:stretch>
        </p:blipFill>
        <p:spPr bwMode="auto">
          <a:xfrm>
            <a:off x="6248401" y="3381537"/>
            <a:ext cx="914399" cy="50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4" name="Picture 18" descr="http://solar.physics.montana.edu/press/msuvert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239000" y="3461240"/>
            <a:ext cx="762000" cy="53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6" name="Picture 22" descr="Meister Media Worldwide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831226" y="3352800"/>
            <a:ext cx="1454774" cy="47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8" name="Picture 2" descr="http://www.ces.clemson.edu/geolk12/tigercu.gif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248401" y="2743200"/>
            <a:ext cx="914399" cy="53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9" name="Picture 4" descr="http://www.ist-world.org/images/logo_ist/logo_new.gif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print"/>
          <a:srcRect t="12128"/>
          <a:stretch>
            <a:fillRect/>
          </a:stretch>
        </p:blipFill>
        <p:spPr bwMode="auto">
          <a:xfrm>
            <a:off x="8153400" y="2667000"/>
            <a:ext cx="914401" cy="54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1" name="Picture 8" descr="http://www.greatlakesbioenergy.org/wp-content/uploads/2007/08/uw_logo_h_web-2-copy.gif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8059322" y="3657600"/>
            <a:ext cx="1008479" cy="36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4" name="Picture 3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2333090" y="3200400"/>
            <a:ext cx="122663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6" name="Picture 11" descr="http://wwwappli.nantes.inra.fr:8180/GTIDB/images/LogoINRA-vert%20.jp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2635798" y="4964119"/>
            <a:ext cx="1516014" cy="53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7" name="Picture 13" descr="http://www.unigrow.co.uk/images/EMR-2004-logo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2125688" y="4958349"/>
            <a:ext cx="465112" cy="53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9" name="Picture 3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6434247" y="4917541"/>
            <a:ext cx="1150291" cy="57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3" descr="u minn.jp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3625360" y="1845374"/>
            <a:ext cx="2546840" cy="472866"/>
          </a:xfrm>
          <a:prstGeom prst="rect">
            <a:avLst/>
          </a:prstGeom>
        </p:spPr>
      </p:pic>
      <p:pic>
        <p:nvPicPr>
          <p:cNvPr id="45" name="Picture 44" descr="tamu.gif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4829051" y="1371600"/>
            <a:ext cx="1724149" cy="418721"/>
          </a:xfrm>
          <a:prstGeom prst="rect">
            <a:avLst/>
          </a:prstGeom>
        </p:spPr>
      </p:pic>
      <p:pic>
        <p:nvPicPr>
          <p:cNvPr id="46" name="Picture 45" descr="USDA_ARS_stacked.jp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2573216" y="1752600"/>
            <a:ext cx="991463" cy="1357360"/>
          </a:xfrm>
          <a:prstGeom prst="rect">
            <a:avLst/>
          </a:prstGeom>
        </p:spPr>
      </p:pic>
      <p:pic>
        <p:nvPicPr>
          <p:cNvPr id="47" name="Picture 46" descr="u arkansas.jp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2564424" y="1371600"/>
            <a:ext cx="2221892" cy="327955"/>
          </a:xfrm>
          <a:prstGeom prst="rect">
            <a:avLst/>
          </a:prstGeom>
        </p:spPr>
      </p:pic>
      <p:pic>
        <p:nvPicPr>
          <p:cNvPr id="48" name="Picture 47" descr="unh.jp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6616497" y="1371600"/>
            <a:ext cx="2451304" cy="363611"/>
          </a:xfrm>
          <a:prstGeom prst="rect">
            <a:avLst/>
          </a:prstGeom>
        </p:spPr>
      </p:pic>
      <p:pic>
        <p:nvPicPr>
          <p:cNvPr id="50" name="Picture 49" descr="osu-tag.gif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6248401" y="1828800"/>
            <a:ext cx="609600" cy="71824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3619892" y="3429000"/>
            <a:ext cx="2552308" cy="73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7239000" y="2743200"/>
            <a:ext cx="79343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7186249" y="4075572"/>
            <a:ext cx="1881552" cy="72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6942993" y="1817750"/>
            <a:ext cx="2124808" cy="31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3622432" y="4267200"/>
            <a:ext cx="2549768" cy="55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6256161" y="4038600"/>
            <a:ext cx="815662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4196066" y="4937314"/>
            <a:ext cx="2204734" cy="5578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53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8270128" y="4916002"/>
            <a:ext cx="797672" cy="57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7" descr="http://api.ning.com/files/hby*Gdvr8wltg6y8mmlbSQAuSbHJhE6X6KHO0EXZfUbFGrdIIXEQGoMIz-wJUE3RX*FUjR7U6Dd2qd*GMrrltRXStHWhm60y/logoUniversidadAndresBello.jpg"/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7624947" y="4917584"/>
            <a:ext cx="604653" cy="57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32" descr="NIFA logo"/>
          <p:cNvPicPr>
            <a:picLocks noChangeAspect="1" noChangeArrowheads="1"/>
          </p:cNvPicPr>
          <p:nvPr/>
        </p:nvPicPr>
        <p:blipFill>
          <a:blip r:embed="rId49" cstate="print"/>
          <a:srcRect l="-4807" t="-14999" r="-4807" b="-14999"/>
          <a:stretch>
            <a:fillRect/>
          </a:stretch>
        </p:blipFill>
        <p:spPr bwMode="auto">
          <a:xfrm>
            <a:off x="6531531" y="5817710"/>
            <a:ext cx="2536269" cy="96409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70" name="Picture 36"/>
          <p:cNvPicPr>
            <a:picLocks noChangeAspect="1" noChangeArrowheads="1"/>
          </p:cNvPicPr>
          <p:nvPr/>
        </p:nvPicPr>
        <p:blipFill>
          <a:blip r:embed="rId50" cstate="print"/>
          <a:srcRect l="-3750" t="-9091" r="-3750" b="-9091"/>
          <a:stretch>
            <a:fillRect/>
          </a:stretch>
        </p:blipFill>
        <p:spPr bwMode="auto">
          <a:xfrm>
            <a:off x="76201" y="5816644"/>
            <a:ext cx="2133599" cy="9651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49" name="Rectangle 35"/>
          <p:cNvSpPr>
            <a:spLocks noChangeArrowheads="1"/>
          </p:cNvSpPr>
          <p:nvPr/>
        </p:nvSpPr>
        <p:spPr bwMode="auto">
          <a:xfrm>
            <a:off x="2133600" y="5829837"/>
            <a:ext cx="4495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800" dirty="0">
                <a:solidFill>
                  <a:srgbClr val="FFFFFF"/>
                </a:solidFill>
              </a:rPr>
              <a:t>This project is supported by the </a:t>
            </a:r>
            <a:r>
              <a:rPr lang="en-US" sz="1800" dirty="0" smtClean="0">
                <a:solidFill>
                  <a:srgbClr val="FFFFFF"/>
                </a:solidFill>
              </a:rPr>
              <a:t>Specialty Crop </a:t>
            </a:r>
            <a:r>
              <a:rPr lang="en-US" sz="1800" dirty="0">
                <a:solidFill>
                  <a:srgbClr val="FFFFFF"/>
                </a:solidFill>
              </a:rPr>
              <a:t>Research Initiative of USDA’s National Institute of Food and Agriculture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1" name="Group 40"/>
          <p:cNvGrpSpPr/>
          <p:nvPr/>
        </p:nvGrpSpPr>
        <p:grpSpPr>
          <a:xfrm>
            <a:off x="1017432" y="1111731"/>
            <a:ext cx="7124163" cy="5757189"/>
            <a:chOff x="1219200" y="7376353"/>
            <a:chExt cx="29702125" cy="24002929"/>
          </a:xfrm>
        </p:grpSpPr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219200" y="7376353"/>
              <a:ext cx="29702125" cy="23952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3" name="Picture 42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67200" y="10734658"/>
              <a:ext cx="24749125" cy="20644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1219200" y="30895423"/>
              <a:ext cx="29702125" cy="433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196" name="Text Box 32"/>
          <p:cNvSpPr txBox="1">
            <a:spLocks noChangeArrowheads="1"/>
          </p:cNvSpPr>
          <p:nvPr/>
        </p:nvSpPr>
        <p:spPr bwMode="auto">
          <a:xfrm>
            <a:off x="0" y="319088"/>
            <a:ext cx="9144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800" dirty="0">
                <a:solidFill>
                  <a:schemeClr val="bg1"/>
                </a:solidFill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0" name="Text Box 31"/>
          <p:cNvSpPr txBox="1">
            <a:spLocks noChangeArrowheads="1"/>
          </p:cNvSpPr>
          <p:nvPr/>
        </p:nvSpPr>
        <p:spPr bwMode="auto">
          <a:xfrm>
            <a:off x="0" y="390048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4800" dirty="0" smtClean="0">
                <a:solidFill>
                  <a:schemeClr val="bg1"/>
                </a:solidFill>
              </a:rPr>
              <a:t>The RosBREED Project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4001" t="19123" r="62"/>
          <a:stretch>
            <a:fillRect/>
          </a:stretch>
        </p:blipFill>
        <p:spPr bwMode="auto">
          <a:xfrm>
            <a:off x="0" y="5909318"/>
            <a:ext cx="91440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0" y="5909316"/>
            <a:ext cx="9144000" cy="685800"/>
          </a:xfrm>
          <a:prstGeom prst="rect">
            <a:avLst/>
          </a:prstGeom>
          <a:gradFill>
            <a:gsLst>
              <a:gs pos="0">
                <a:srgbClr val="DEE8BC"/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200" y="1066800"/>
            <a:ext cx="86868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fontAlgn="auto">
              <a:spcBef>
                <a:spcPts val="2400"/>
              </a:spcBef>
              <a:spcAft>
                <a:spcPts val="0"/>
              </a:spcAft>
              <a:buFontTx/>
              <a:buChar char="•"/>
            </a:pPr>
            <a:r>
              <a:rPr lang="en-US" sz="2800" i="1" dirty="0" smtClean="0">
                <a:solidFill>
                  <a:srgbClr val="570000"/>
                </a:solidFill>
                <a:latin typeface="Arial"/>
              </a:rPr>
              <a:t>Goal: Enable MAB for U.S. Rosaceae crops</a:t>
            </a:r>
          </a:p>
          <a:p>
            <a:pPr marL="457200" indent="-457200" fontAlgn="auto">
              <a:spcBef>
                <a:spcPts val="2400"/>
              </a:spcBef>
              <a:spcAft>
                <a:spcPts val="0"/>
              </a:spcAft>
              <a:buFontTx/>
              <a:buChar char="•"/>
            </a:pPr>
            <a:r>
              <a:rPr lang="en-US" sz="2800" dirty="0" smtClean="0">
                <a:solidFill>
                  <a:srgbClr val="570000"/>
                </a:solidFill>
                <a:latin typeface="Arial"/>
              </a:rPr>
              <a:t>PI: Amy Iezzoni, </a:t>
            </a:r>
            <a:r>
              <a:rPr lang="en-US" dirty="0" smtClean="0">
                <a:solidFill>
                  <a:srgbClr val="570000"/>
                </a:solidFill>
                <a:latin typeface="Arial"/>
              </a:rPr>
              <a:t>Michigan State University</a:t>
            </a:r>
          </a:p>
          <a:p>
            <a:pPr marL="457200" indent="-457200" fontAlgn="auto">
              <a:spcBef>
                <a:spcPts val="2400"/>
              </a:spcBef>
              <a:spcAft>
                <a:spcPts val="0"/>
              </a:spcAft>
              <a:buFontTx/>
              <a:buChar char="•"/>
            </a:pPr>
            <a:r>
              <a:rPr lang="en-US" sz="2800" dirty="0" smtClean="0">
                <a:solidFill>
                  <a:srgbClr val="570000"/>
                </a:solidFill>
                <a:latin typeface="Arial"/>
              </a:rPr>
              <a:t>4 years, Sep 2009 – Aug 2013</a:t>
            </a:r>
          </a:p>
          <a:p>
            <a:pPr marL="457200" indent="-457200" fontAlgn="auto">
              <a:spcBef>
                <a:spcPts val="2400"/>
              </a:spcBef>
              <a:spcAft>
                <a:spcPts val="0"/>
              </a:spcAft>
              <a:buFontTx/>
              <a:buChar char="•"/>
            </a:pPr>
            <a:r>
              <a:rPr lang="en-US" sz="2800" dirty="0" smtClean="0">
                <a:solidFill>
                  <a:srgbClr val="570000"/>
                </a:solidFill>
                <a:latin typeface="Arial"/>
              </a:rPr>
              <a:t>Funded by SCRI</a:t>
            </a:r>
            <a:r>
              <a:rPr lang="en-US" sz="3200" dirty="0" smtClean="0">
                <a:solidFill>
                  <a:srgbClr val="570000"/>
                </a:solidFill>
                <a:latin typeface="Arial"/>
              </a:rPr>
              <a:t/>
            </a:r>
            <a:br>
              <a:rPr lang="en-US" sz="3200" dirty="0" smtClean="0">
                <a:solidFill>
                  <a:srgbClr val="570000"/>
                </a:solidFill>
                <a:latin typeface="Arial"/>
              </a:rPr>
            </a:br>
            <a:r>
              <a:rPr lang="en-US" dirty="0" smtClean="0">
                <a:solidFill>
                  <a:srgbClr val="570000"/>
                </a:solidFill>
                <a:latin typeface="Arial"/>
              </a:rPr>
              <a:t>(USDA-NIFA’s Specialty Crop Research Initiative)</a:t>
            </a:r>
          </a:p>
          <a:p>
            <a:pPr marL="457200" indent="-457200" fontAlgn="auto">
              <a:spcBef>
                <a:spcPts val="2400"/>
              </a:spcBef>
              <a:spcAft>
                <a:spcPts val="0"/>
              </a:spcAft>
              <a:buFontTx/>
              <a:buChar char="•"/>
            </a:pPr>
            <a:r>
              <a:rPr lang="en-US" sz="2800" dirty="0" smtClean="0">
                <a:solidFill>
                  <a:srgbClr val="570000"/>
                </a:solidFill>
                <a:latin typeface="Arial"/>
              </a:rPr>
              <a:t>$14.4 M </a:t>
            </a:r>
            <a:r>
              <a:rPr lang="en-US" dirty="0" smtClean="0">
                <a:solidFill>
                  <a:srgbClr val="570000"/>
                </a:solidFill>
                <a:latin typeface="Arial"/>
              </a:rPr>
              <a:t>($7.2 M SCRI, $7.2 M in-kind Partners)</a:t>
            </a:r>
          </a:p>
          <a:p>
            <a:pPr marL="457200" indent="-457200" fontAlgn="auto">
              <a:spcBef>
                <a:spcPts val="2400"/>
              </a:spcBef>
              <a:spcAft>
                <a:spcPts val="0"/>
              </a:spcAft>
              <a:buFontTx/>
              <a:buChar char="•"/>
            </a:pPr>
            <a:r>
              <a:rPr lang="en-US" sz="2800" dirty="0" smtClean="0">
                <a:solidFill>
                  <a:srgbClr val="570000"/>
                </a:solidFill>
                <a:latin typeface="Arial"/>
              </a:rPr>
              <a:t>Collaboration U.S.-wide and international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570000"/>
                </a:solidFill>
                <a:latin typeface="Arial"/>
              </a:rPr>
              <a:t>The RosBREED Project</a:t>
            </a:r>
            <a:endParaRPr lang="en-US" sz="3600" b="1" dirty="0">
              <a:solidFill>
                <a:srgbClr val="57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>
          <a:xfrm>
            <a:off x="1905000" y="1557516"/>
            <a:ext cx="4800600" cy="2057400"/>
            <a:chOff x="1905000" y="2057400"/>
            <a:chExt cx="4800600" cy="2057400"/>
          </a:xfrm>
        </p:grpSpPr>
        <p:sp>
          <p:nvSpPr>
            <p:cNvPr id="27" name="AutoShape 17"/>
            <p:cNvSpPr>
              <a:spLocks noChangeArrowheads="1"/>
            </p:cNvSpPr>
            <p:nvPr/>
          </p:nvSpPr>
          <p:spPr bwMode="auto">
            <a:xfrm flipV="1">
              <a:off x="1905000" y="2146852"/>
              <a:ext cx="4572000" cy="1905000"/>
            </a:xfrm>
            <a:prstGeom prst="rightArrow">
              <a:avLst>
                <a:gd name="adj1" fmla="val 100000"/>
                <a:gd name="adj2" fmla="val 485"/>
              </a:avLst>
            </a:prstGeom>
            <a:gradFill rotWithShape="1">
              <a:gsLst>
                <a:gs pos="0">
                  <a:srgbClr val="639863">
                    <a:alpha val="0"/>
                  </a:srgbClr>
                </a:gs>
                <a:gs pos="100000">
                  <a:srgbClr val="91DB91"/>
                </a:gs>
                <a:gs pos="100000">
                  <a:srgbClr val="ADFFAD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Oval 55"/>
            <p:cNvSpPr>
              <a:spLocks noChangeArrowheads="1"/>
            </p:cNvSpPr>
            <p:nvPr/>
          </p:nvSpPr>
          <p:spPr bwMode="auto">
            <a:xfrm>
              <a:off x="6172200" y="2133600"/>
              <a:ext cx="533400" cy="1905000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50000">
                  <a:srgbClr val="33CC33"/>
                </a:gs>
                <a:gs pos="100000">
                  <a:schemeClr val="tx1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16200000">
              <a:off x="1219200" y="2743200"/>
              <a:ext cx="2057400" cy="685800"/>
            </a:xfrm>
            <a:prstGeom prst="rect">
              <a:avLst/>
            </a:prstGeom>
            <a:gradFill>
              <a:gsLst>
                <a:gs pos="0">
                  <a:srgbClr val="DEE8BC"/>
                </a:gs>
                <a:gs pos="100000">
                  <a:schemeClr val="accent1">
                    <a:tint val="44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8000" b="90000" l="9873" r="898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477000" y="1545927"/>
            <a:ext cx="2481226" cy="191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2964" b="95257" l="2125" r="97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34219" y="1738374"/>
            <a:ext cx="2709382" cy="157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0" y="3614916"/>
            <a:ext cx="2895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kern="0" dirty="0" smtClean="0">
                <a:solidFill>
                  <a:srgbClr val="570000"/>
                </a:solidFill>
                <a:latin typeface="Arial"/>
              </a:rPr>
              <a:t>QTL discovery</a:t>
            </a:r>
            <a:br>
              <a:rPr lang="en-US" sz="2800" i="1" kern="0" dirty="0" smtClean="0">
                <a:solidFill>
                  <a:srgbClr val="570000"/>
                </a:solidFill>
                <a:latin typeface="Arial"/>
              </a:rPr>
            </a:br>
            <a:r>
              <a:rPr lang="en-US" i="1" kern="0" dirty="0" smtClean="0">
                <a:solidFill>
                  <a:srgbClr val="570000"/>
                </a:solidFill>
                <a:latin typeface="Arial"/>
              </a:rPr>
              <a:t>(looks promising...)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76600" y="3614916"/>
            <a:ext cx="2667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kern="0" dirty="0" smtClean="0">
                <a:solidFill>
                  <a:srgbClr val="570000"/>
                </a:solidFill>
                <a:latin typeface="Arial"/>
              </a:rPr>
              <a:t>MAB Pipelining</a:t>
            </a:r>
            <a:br>
              <a:rPr lang="en-US" sz="2800" i="1" kern="0" dirty="0" smtClean="0">
                <a:solidFill>
                  <a:srgbClr val="570000"/>
                </a:solidFill>
                <a:latin typeface="Arial"/>
              </a:rPr>
            </a:br>
            <a:r>
              <a:rPr lang="en-US" i="1" kern="0" dirty="0" smtClean="0">
                <a:solidFill>
                  <a:srgbClr val="570000"/>
                </a:solidFill>
                <a:latin typeface="Arial"/>
              </a:rPr>
              <a:t>(polishing...)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53176" y="3614916"/>
            <a:ext cx="2667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kern="0" dirty="0" smtClean="0">
                <a:solidFill>
                  <a:srgbClr val="570000"/>
                </a:solidFill>
                <a:latin typeface="Arial"/>
              </a:rPr>
              <a:t>Breeding</a:t>
            </a:r>
            <a:br>
              <a:rPr lang="en-US" sz="2800" i="1" kern="0" dirty="0" smtClean="0">
                <a:solidFill>
                  <a:srgbClr val="570000"/>
                </a:solidFill>
                <a:latin typeface="Arial"/>
              </a:rPr>
            </a:br>
            <a:r>
              <a:rPr lang="en-US" i="1" kern="0" dirty="0" smtClean="0">
                <a:solidFill>
                  <a:srgbClr val="570000"/>
                </a:solidFill>
                <a:latin typeface="Arial"/>
              </a:rPr>
              <a:t>(assembling into masterpieces)</a:t>
            </a: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429" b="95714" l="9938" r="953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1764694"/>
            <a:ext cx="2555781" cy="1678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Oval 55"/>
          <p:cNvSpPr>
            <a:spLocks noChangeArrowheads="1"/>
          </p:cNvSpPr>
          <p:nvPr/>
        </p:nvSpPr>
        <p:spPr bwMode="auto">
          <a:xfrm>
            <a:off x="6172200" y="1620464"/>
            <a:ext cx="533400" cy="1905000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50000">
                <a:srgbClr val="33CC33"/>
              </a:gs>
              <a:gs pos="100000">
                <a:schemeClr val="tx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smtClean="0">
                <a:solidFill>
                  <a:srgbClr val="570000"/>
                </a:solidFill>
                <a:latin typeface="Arial" pitchFamily="34" charset="0"/>
                <a:cs typeface="Arial" pitchFamily="34" charset="0"/>
              </a:rPr>
              <a:t>“Jewels in the Genome”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570000"/>
                </a:solidFill>
                <a:latin typeface="Arial" pitchFamily="34" charset="0"/>
                <a:cs typeface="Arial" pitchFamily="34" charset="0"/>
              </a:rPr>
              <a:t>- discovering, polishing, using</a:t>
            </a:r>
            <a:endParaRPr lang="en-US" sz="3600" dirty="0">
              <a:solidFill>
                <a:srgbClr val="57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print"/>
          <a:srcRect l="4001" t="19123" r="62"/>
          <a:stretch>
            <a:fillRect/>
          </a:stretch>
        </p:blipFill>
        <p:spPr bwMode="auto">
          <a:xfrm>
            <a:off x="0" y="5909318"/>
            <a:ext cx="91440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0" y="5909316"/>
            <a:ext cx="9144000" cy="685800"/>
          </a:xfrm>
          <a:prstGeom prst="rect">
            <a:avLst/>
          </a:prstGeom>
          <a:gradFill>
            <a:gsLst>
              <a:gs pos="0">
                <a:srgbClr val="DEE8BC"/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12" y="4648200"/>
            <a:ext cx="90849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Jewels</a:t>
            </a:r>
          </a:p>
          <a:p>
            <a:pPr marL="347663" indent="-231775"/>
            <a:r>
              <a:rPr lang="en-US" sz="2600" dirty="0" smtClean="0"/>
              <a:t>= </a:t>
            </a:r>
            <a:r>
              <a:rPr lang="en-US" sz="2400" dirty="0"/>
              <a:t>valuable genetic discoveries </a:t>
            </a:r>
            <a:r>
              <a:rPr lang="en-US" sz="2400" dirty="0" smtClean="0"/>
              <a:t>ready for breeding application</a:t>
            </a:r>
          </a:p>
          <a:p>
            <a:pPr marL="347663" indent="-231775"/>
            <a:r>
              <a:rPr lang="en-US" sz="2400" dirty="0" smtClean="0"/>
              <a:t>= marker-locus-trait associations validated in a breeding program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4001" t="19123" r="62"/>
          <a:stretch>
            <a:fillRect/>
          </a:stretch>
        </p:blipFill>
        <p:spPr bwMode="auto">
          <a:xfrm>
            <a:off x="0" y="5909318"/>
            <a:ext cx="91440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5909316"/>
            <a:ext cx="9144000" cy="685800"/>
          </a:xfrm>
          <a:prstGeom prst="rect">
            <a:avLst/>
          </a:prstGeom>
          <a:gradFill>
            <a:gsLst>
              <a:gs pos="0">
                <a:srgbClr val="DEE8BC"/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171" name="Group 170"/>
          <p:cNvGrpSpPr/>
          <p:nvPr/>
        </p:nvGrpSpPr>
        <p:grpSpPr>
          <a:xfrm>
            <a:off x="1981200" y="685800"/>
            <a:ext cx="4800600" cy="5387321"/>
            <a:chOff x="1981200" y="685800"/>
            <a:chExt cx="4800600" cy="5387321"/>
          </a:xfrm>
        </p:grpSpPr>
        <p:grpSp>
          <p:nvGrpSpPr>
            <p:cNvPr id="168" name="Group 167"/>
            <p:cNvGrpSpPr/>
            <p:nvPr/>
          </p:nvGrpSpPr>
          <p:grpSpPr>
            <a:xfrm>
              <a:off x="1981200" y="762000"/>
              <a:ext cx="4800600" cy="5257800"/>
              <a:chOff x="1981200" y="762000"/>
              <a:chExt cx="4800600" cy="5257800"/>
            </a:xfrm>
          </p:grpSpPr>
          <p:cxnSp>
            <p:nvCxnSpPr>
              <p:cNvPr id="45" name="Elbow Connector 44"/>
              <p:cNvCxnSpPr/>
              <p:nvPr/>
            </p:nvCxnSpPr>
            <p:spPr>
              <a:xfrm>
                <a:off x="2362200" y="1295400"/>
                <a:ext cx="4191000" cy="1066800"/>
              </a:xfrm>
              <a:prstGeom prst="bentConnector3">
                <a:avLst>
                  <a:gd name="adj1" fmla="val 50000"/>
                </a:avLst>
              </a:prstGeom>
              <a:ln w="76200">
                <a:solidFill>
                  <a:srgbClr val="FF33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Elbow Connector 50"/>
              <p:cNvCxnSpPr/>
              <p:nvPr/>
            </p:nvCxnSpPr>
            <p:spPr>
              <a:xfrm>
                <a:off x="2209800" y="2819400"/>
                <a:ext cx="2667000" cy="1219200"/>
              </a:xfrm>
              <a:prstGeom prst="bentConnector3">
                <a:avLst>
                  <a:gd name="adj1" fmla="val 50000"/>
                </a:avLst>
              </a:prstGeom>
              <a:ln w="76200">
                <a:solidFill>
                  <a:srgbClr val="24B62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Elbow Connector 57"/>
              <p:cNvCxnSpPr/>
              <p:nvPr/>
            </p:nvCxnSpPr>
            <p:spPr>
              <a:xfrm flipV="1">
                <a:off x="2133600" y="838200"/>
                <a:ext cx="1828800" cy="1143000"/>
              </a:xfrm>
              <a:prstGeom prst="bentConnector3">
                <a:avLst>
                  <a:gd name="adj1" fmla="val 50000"/>
                </a:avLst>
              </a:prstGeom>
              <a:ln w="762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Elbow Connector 59"/>
              <p:cNvCxnSpPr/>
              <p:nvPr/>
            </p:nvCxnSpPr>
            <p:spPr>
              <a:xfrm flipV="1">
                <a:off x="2362200" y="2895600"/>
                <a:ext cx="3124200" cy="1905000"/>
              </a:xfrm>
              <a:prstGeom prst="bentConnector3">
                <a:avLst>
                  <a:gd name="adj1" fmla="val 50000"/>
                </a:avLst>
              </a:prstGeom>
              <a:ln w="76200">
                <a:solidFill>
                  <a:srgbClr val="0099FF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Elbow Connector 63"/>
              <p:cNvCxnSpPr/>
              <p:nvPr/>
            </p:nvCxnSpPr>
            <p:spPr>
              <a:xfrm>
                <a:off x="2057400" y="2362200"/>
                <a:ext cx="3429000" cy="914400"/>
              </a:xfrm>
              <a:prstGeom prst="bentConnector3">
                <a:avLst>
                  <a:gd name="adj1" fmla="val 50000"/>
                </a:avLst>
              </a:prstGeom>
              <a:ln w="762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Elbow Connector 65"/>
              <p:cNvCxnSpPr/>
              <p:nvPr/>
            </p:nvCxnSpPr>
            <p:spPr>
              <a:xfrm flipV="1">
                <a:off x="2438400" y="5181600"/>
                <a:ext cx="3048000" cy="533400"/>
              </a:xfrm>
              <a:prstGeom prst="bentConnector3">
                <a:avLst>
                  <a:gd name="adj1" fmla="val 50000"/>
                </a:avLst>
              </a:prstGeom>
              <a:ln w="762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Elbow Connector 67"/>
              <p:cNvCxnSpPr/>
              <p:nvPr/>
            </p:nvCxnSpPr>
            <p:spPr>
              <a:xfrm rot="16200000" flipH="1">
                <a:off x="2446020" y="2293620"/>
                <a:ext cx="4114800" cy="1143000"/>
              </a:xfrm>
              <a:prstGeom prst="bentConnector3">
                <a:avLst>
                  <a:gd name="adj1" fmla="val 44074"/>
                </a:avLst>
              </a:prstGeom>
              <a:ln w="762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Elbow Connector 71"/>
              <p:cNvCxnSpPr/>
              <p:nvPr/>
            </p:nvCxnSpPr>
            <p:spPr>
              <a:xfrm rot="16200000" flipH="1">
                <a:off x="2133600" y="3352800"/>
                <a:ext cx="4572000" cy="457200"/>
              </a:xfrm>
              <a:prstGeom prst="bentConnector3">
                <a:avLst>
                  <a:gd name="adj1" fmla="val 46889"/>
                </a:avLst>
              </a:prstGeom>
              <a:ln w="76200">
                <a:solidFill>
                  <a:srgbClr val="0099FF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Elbow Connector 74"/>
              <p:cNvCxnSpPr/>
              <p:nvPr/>
            </p:nvCxnSpPr>
            <p:spPr>
              <a:xfrm>
                <a:off x="2590800" y="1295400"/>
                <a:ext cx="3581400" cy="2895600"/>
              </a:xfrm>
              <a:prstGeom prst="bentConnector3">
                <a:avLst>
                  <a:gd name="adj1" fmla="val 71"/>
                </a:avLst>
              </a:prstGeom>
              <a:ln w="76200">
                <a:solidFill>
                  <a:srgbClr val="FF33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Elbow Connector 81"/>
              <p:cNvCxnSpPr/>
              <p:nvPr/>
            </p:nvCxnSpPr>
            <p:spPr>
              <a:xfrm rot="16200000" flipH="1">
                <a:off x="2324100" y="3314700"/>
                <a:ext cx="2819400" cy="914400"/>
              </a:xfrm>
              <a:prstGeom prst="bentConnector3">
                <a:avLst>
                  <a:gd name="adj1" fmla="val 43153"/>
                </a:avLst>
              </a:prstGeom>
              <a:ln w="762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Elbow Connector 87"/>
              <p:cNvCxnSpPr/>
              <p:nvPr/>
            </p:nvCxnSpPr>
            <p:spPr>
              <a:xfrm>
                <a:off x="2438400" y="948899"/>
                <a:ext cx="4038600" cy="575101"/>
              </a:xfrm>
              <a:prstGeom prst="bentConnector3">
                <a:avLst>
                  <a:gd name="adj1" fmla="val 22579"/>
                </a:avLst>
              </a:prstGeom>
              <a:ln w="76200">
                <a:solidFill>
                  <a:srgbClr val="324D3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Elbow Connector 94"/>
              <p:cNvCxnSpPr/>
              <p:nvPr/>
            </p:nvCxnSpPr>
            <p:spPr>
              <a:xfrm rot="10800000">
                <a:off x="2057400" y="4495800"/>
                <a:ext cx="3276600" cy="1371600"/>
              </a:xfrm>
              <a:prstGeom prst="bentConnector3">
                <a:avLst>
                  <a:gd name="adj1" fmla="val 50000"/>
                </a:avLst>
              </a:prstGeom>
              <a:ln w="76200">
                <a:solidFill>
                  <a:srgbClr val="FFC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Elbow Connector 98"/>
              <p:cNvCxnSpPr/>
              <p:nvPr/>
            </p:nvCxnSpPr>
            <p:spPr>
              <a:xfrm flipV="1">
                <a:off x="4724400" y="1066800"/>
                <a:ext cx="1600200" cy="914400"/>
              </a:xfrm>
              <a:prstGeom prst="bentConnector3">
                <a:avLst>
                  <a:gd name="adj1" fmla="val 50000"/>
                </a:avLst>
              </a:prstGeom>
              <a:ln w="76200">
                <a:solidFill>
                  <a:srgbClr val="FFC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Elbow Connector 101"/>
              <p:cNvCxnSpPr/>
              <p:nvPr/>
            </p:nvCxnSpPr>
            <p:spPr>
              <a:xfrm rot="5400000">
                <a:off x="4953000" y="4038600"/>
                <a:ext cx="1676400" cy="609600"/>
              </a:xfrm>
              <a:prstGeom prst="bentConnector3">
                <a:avLst>
                  <a:gd name="adj1" fmla="val 50000"/>
                </a:avLst>
              </a:prstGeom>
              <a:ln w="762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Elbow Connector 104"/>
              <p:cNvCxnSpPr/>
              <p:nvPr/>
            </p:nvCxnSpPr>
            <p:spPr>
              <a:xfrm rot="16200000" flipH="1">
                <a:off x="4343400" y="3352800"/>
                <a:ext cx="3124200" cy="1143000"/>
              </a:xfrm>
              <a:prstGeom prst="bentConnector3">
                <a:avLst>
                  <a:gd name="adj1" fmla="val 46748"/>
                </a:avLst>
              </a:prstGeom>
              <a:ln w="76200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Elbow Connector 108"/>
              <p:cNvCxnSpPr/>
              <p:nvPr/>
            </p:nvCxnSpPr>
            <p:spPr>
              <a:xfrm rot="10800000">
                <a:off x="6172200" y="4197532"/>
                <a:ext cx="533400" cy="339299"/>
              </a:xfrm>
              <a:prstGeom prst="bentConnector3">
                <a:avLst>
                  <a:gd name="adj1" fmla="val 70952"/>
                </a:avLst>
              </a:prstGeom>
              <a:ln w="76200">
                <a:solidFill>
                  <a:srgbClr val="FF33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Elbow Connector 112"/>
              <p:cNvCxnSpPr/>
              <p:nvPr/>
            </p:nvCxnSpPr>
            <p:spPr>
              <a:xfrm>
                <a:off x="4191000" y="4953000"/>
                <a:ext cx="2590800" cy="533400"/>
              </a:xfrm>
              <a:prstGeom prst="bentConnector3">
                <a:avLst>
                  <a:gd name="adj1" fmla="val 41765"/>
                </a:avLst>
              </a:prstGeom>
              <a:ln w="762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Elbow Connector 116"/>
              <p:cNvCxnSpPr/>
              <p:nvPr/>
            </p:nvCxnSpPr>
            <p:spPr>
              <a:xfrm rot="10800000">
                <a:off x="3048000" y="1752600"/>
                <a:ext cx="1676400" cy="228600"/>
              </a:xfrm>
              <a:prstGeom prst="bentConnector3">
                <a:avLst>
                  <a:gd name="adj1" fmla="val 71818"/>
                </a:avLst>
              </a:prstGeom>
              <a:ln w="76200">
                <a:solidFill>
                  <a:srgbClr val="FFC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Elbow Connector 120"/>
              <p:cNvCxnSpPr/>
              <p:nvPr/>
            </p:nvCxnSpPr>
            <p:spPr>
              <a:xfrm flipV="1">
                <a:off x="5486400" y="2743200"/>
                <a:ext cx="914400" cy="543560"/>
              </a:xfrm>
              <a:prstGeom prst="bentConnector3">
                <a:avLst>
                  <a:gd name="adj1" fmla="val 34444"/>
                </a:avLst>
              </a:prstGeom>
              <a:ln w="762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Elbow Connector 123"/>
              <p:cNvCxnSpPr/>
              <p:nvPr/>
            </p:nvCxnSpPr>
            <p:spPr>
              <a:xfrm rot="16200000" flipH="1">
                <a:off x="5303520" y="3017520"/>
                <a:ext cx="944880" cy="640080"/>
              </a:xfrm>
              <a:prstGeom prst="bentConnector3">
                <a:avLst>
                  <a:gd name="adj1" fmla="val 68279"/>
                </a:avLst>
              </a:prstGeom>
              <a:ln w="76200">
                <a:solidFill>
                  <a:srgbClr val="0099FF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Elbow Connector 130"/>
              <p:cNvCxnSpPr/>
              <p:nvPr/>
            </p:nvCxnSpPr>
            <p:spPr>
              <a:xfrm>
                <a:off x="4419600" y="5569858"/>
                <a:ext cx="838200" cy="294640"/>
              </a:xfrm>
              <a:prstGeom prst="bentConnector3">
                <a:avLst>
                  <a:gd name="adj1" fmla="val 105758"/>
                </a:avLst>
              </a:prstGeom>
              <a:ln w="76200">
                <a:solidFill>
                  <a:srgbClr val="FFC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Elbow Connector 139"/>
              <p:cNvCxnSpPr/>
              <p:nvPr/>
            </p:nvCxnSpPr>
            <p:spPr>
              <a:xfrm rot="16200000" flipV="1">
                <a:off x="3157220" y="2329180"/>
                <a:ext cx="3286760" cy="152400"/>
              </a:xfrm>
              <a:prstGeom prst="bentConnector3">
                <a:avLst>
                  <a:gd name="adj1" fmla="val 39181"/>
                </a:avLst>
              </a:prstGeom>
              <a:ln w="76200">
                <a:solidFill>
                  <a:srgbClr val="24B62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Elbow Connector 143"/>
              <p:cNvCxnSpPr/>
              <p:nvPr/>
            </p:nvCxnSpPr>
            <p:spPr>
              <a:xfrm rot="5400000">
                <a:off x="2705100" y="5372100"/>
                <a:ext cx="1219200" cy="76200"/>
              </a:xfrm>
              <a:prstGeom prst="bentConnector3">
                <a:avLst>
                  <a:gd name="adj1" fmla="val 50000"/>
                </a:avLst>
              </a:prstGeom>
              <a:ln w="76200">
                <a:solidFill>
                  <a:srgbClr val="0099FF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Elbow Connector 61"/>
              <p:cNvCxnSpPr/>
              <p:nvPr/>
            </p:nvCxnSpPr>
            <p:spPr>
              <a:xfrm>
                <a:off x="1981200" y="3657600"/>
                <a:ext cx="2438400" cy="1905000"/>
              </a:xfrm>
              <a:prstGeom prst="bentConnector3">
                <a:avLst>
                  <a:gd name="adj1" fmla="val 40833"/>
                </a:avLst>
              </a:prstGeom>
              <a:ln w="76200">
                <a:solidFill>
                  <a:srgbClr val="FFC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9" name="Freeform 168"/>
            <p:cNvSpPr/>
            <p:nvPr/>
          </p:nvSpPr>
          <p:spPr>
            <a:xfrm>
              <a:off x="2971800" y="2819400"/>
              <a:ext cx="3002280" cy="3253721"/>
            </a:xfrm>
            <a:custGeom>
              <a:avLst/>
              <a:gdLst>
                <a:gd name="connsiteX0" fmla="*/ 1596778 w 2775338"/>
                <a:gd name="connsiteY0" fmla="*/ 995680 h 3075921"/>
                <a:gd name="connsiteX1" fmla="*/ 1596778 w 2775338"/>
                <a:gd name="connsiteY1" fmla="*/ 995680 h 3075921"/>
                <a:gd name="connsiteX2" fmla="*/ 1566298 w 2775338"/>
                <a:gd name="connsiteY2" fmla="*/ 1097280 h 3075921"/>
                <a:gd name="connsiteX3" fmla="*/ 1556138 w 2775338"/>
                <a:gd name="connsiteY3" fmla="*/ 1127760 h 3075921"/>
                <a:gd name="connsiteX4" fmla="*/ 1515498 w 2775338"/>
                <a:gd name="connsiteY4" fmla="*/ 1158240 h 3075921"/>
                <a:gd name="connsiteX5" fmla="*/ 1444378 w 2775338"/>
                <a:gd name="connsiteY5" fmla="*/ 1229360 h 3075921"/>
                <a:gd name="connsiteX6" fmla="*/ 1342778 w 2775338"/>
                <a:gd name="connsiteY6" fmla="*/ 1209040 h 3075921"/>
                <a:gd name="connsiteX7" fmla="*/ 1231018 w 2775338"/>
                <a:gd name="connsiteY7" fmla="*/ 1178560 h 3075921"/>
                <a:gd name="connsiteX8" fmla="*/ 1200538 w 2775338"/>
                <a:gd name="connsiteY8" fmla="*/ 1158240 h 3075921"/>
                <a:gd name="connsiteX9" fmla="*/ 1109098 w 2775338"/>
                <a:gd name="connsiteY9" fmla="*/ 1137920 h 3075921"/>
                <a:gd name="connsiteX10" fmla="*/ 1068458 w 2775338"/>
                <a:gd name="connsiteY10" fmla="*/ 1127760 h 3075921"/>
                <a:gd name="connsiteX11" fmla="*/ 1017658 w 2775338"/>
                <a:gd name="connsiteY11" fmla="*/ 1168400 h 3075921"/>
                <a:gd name="connsiteX12" fmla="*/ 956698 w 2775338"/>
                <a:gd name="connsiteY12" fmla="*/ 1219200 h 3075921"/>
                <a:gd name="connsiteX13" fmla="*/ 905898 w 2775338"/>
                <a:gd name="connsiteY13" fmla="*/ 1483360 h 3075921"/>
                <a:gd name="connsiteX14" fmla="*/ 875418 w 2775338"/>
                <a:gd name="connsiteY14" fmla="*/ 1493520 h 3075921"/>
                <a:gd name="connsiteX15" fmla="*/ 794138 w 2775338"/>
                <a:gd name="connsiteY15" fmla="*/ 1513840 h 3075921"/>
                <a:gd name="connsiteX16" fmla="*/ 621418 w 2775338"/>
                <a:gd name="connsiteY16" fmla="*/ 1534160 h 3075921"/>
                <a:gd name="connsiteX17" fmla="*/ 580778 w 2775338"/>
                <a:gd name="connsiteY17" fmla="*/ 1544320 h 3075921"/>
                <a:gd name="connsiteX18" fmla="*/ 550298 w 2775338"/>
                <a:gd name="connsiteY18" fmla="*/ 1574800 h 3075921"/>
                <a:gd name="connsiteX19" fmla="*/ 499498 w 2775338"/>
                <a:gd name="connsiteY19" fmla="*/ 1615440 h 3075921"/>
                <a:gd name="connsiteX20" fmla="*/ 469018 w 2775338"/>
                <a:gd name="connsiteY20" fmla="*/ 1717040 h 3075921"/>
                <a:gd name="connsiteX21" fmla="*/ 448698 w 2775338"/>
                <a:gd name="connsiteY21" fmla="*/ 1869440 h 3075921"/>
                <a:gd name="connsiteX22" fmla="*/ 418218 w 2775338"/>
                <a:gd name="connsiteY22" fmla="*/ 1910080 h 3075921"/>
                <a:gd name="connsiteX23" fmla="*/ 408058 w 2775338"/>
                <a:gd name="connsiteY23" fmla="*/ 1950720 h 3075921"/>
                <a:gd name="connsiteX24" fmla="*/ 387738 w 2775338"/>
                <a:gd name="connsiteY24" fmla="*/ 1981200 h 3075921"/>
                <a:gd name="connsiteX25" fmla="*/ 225178 w 2775338"/>
                <a:gd name="connsiteY25" fmla="*/ 2052320 h 3075921"/>
                <a:gd name="connsiteX26" fmla="*/ 164218 w 2775338"/>
                <a:gd name="connsiteY26" fmla="*/ 2082800 h 3075921"/>
                <a:gd name="connsiteX27" fmla="*/ 21978 w 2775338"/>
                <a:gd name="connsiteY27" fmla="*/ 2123440 h 3075921"/>
                <a:gd name="connsiteX28" fmla="*/ 21978 w 2775338"/>
                <a:gd name="connsiteY28" fmla="*/ 2235200 h 3075921"/>
                <a:gd name="connsiteX29" fmla="*/ 52458 w 2775338"/>
                <a:gd name="connsiteY29" fmla="*/ 2265680 h 3075921"/>
                <a:gd name="connsiteX30" fmla="*/ 72778 w 2775338"/>
                <a:gd name="connsiteY30" fmla="*/ 2296160 h 3075921"/>
                <a:gd name="connsiteX31" fmla="*/ 133738 w 2775338"/>
                <a:gd name="connsiteY31" fmla="*/ 2367280 h 3075921"/>
                <a:gd name="connsiteX32" fmla="*/ 143898 w 2775338"/>
                <a:gd name="connsiteY32" fmla="*/ 2407920 h 3075921"/>
                <a:gd name="connsiteX33" fmla="*/ 174378 w 2775338"/>
                <a:gd name="connsiteY33" fmla="*/ 2418080 h 3075921"/>
                <a:gd name="connsiteX34" fmla="*/ 184538 w 2775338"/>
                <a:gd name="connsiteY34" fmla="*/ 2479040 h 3075921"/>
                <a:gd name="connsiteX35" fmla="*/ 215018 w 2775338"/>
                <a:gd name="connsiteY35" fmla="*/ 2540000 h 3075921"/>
                <a:gd name="connsiteX36" fmla="*/ 225178 w 2775338"/>
                <a:gd name="connsiteY36" fmla="*/ 2631440 h 3075921"/>
                <a:gd name="connsiteX37" fmla="*/ 255658 w 2775338"/>
                <a:gd name="connsiteY37" fmla="*/ 2641600 h 3075921"/>
                <a:gd name="connsiteX38" fmla="*/ 428378 w 2775338"/>
                <a:gd name="connsiteY38" fmla="*/ 2672080 h 3075921"/>
                <a:gd name="connsiteX39" fmla="*/ 469018 w 2775338"/>
                <a:gd name="connsiteY39" fmla="*/ 2692400 h 3075921"/>
                <a:gd name="connsiteX40" fmla="*/ 529978 w 2775338"/>
                <a:gd name="connsiteY40" fmla="*/ 2702560 h 3075921"/>
                <a:gd name="connsiteX41" fmla="*/ 580778 w 2775338"/>
                <a:gd name="connsiteY41" fmla="*/ 2763520 h 3075921"/>
                <a:gd name="connsiteX42" fmla="*/ 641738 w 2775338"/>
                <a:gd name="connsiteY42" fmla="*/ 2824480 h 3075921"/>
                <a:gd name="connsiteX43" fmla="*/ 672218 w 2775338"/>
                <a:gd name="connsiteY43" fmla="*/ 2854960 h 3075921"/>
                <a:gd name="connsiteX44" fmla="*/ 702698 w 2775338"/>
                <a:gd name="connsiteY44" fmla="*/ 2885440 h 3075921"/>
                <a:gd name="connsiteX45" fmla="*/ 733178 w 2775338"/>
                <a:gd name="connsiteY45" fmla="*/ 3027680 h 3075921"/>
                <a:gd name="connsiteX46" fmla="*/ 773818 w 2775338"/>
                <a:gd name="connsiteY46" fmla="*/ 3048000 h 3075921"/>
                <a:gd name="connsiteX47" fmla="*/ 1231018 w 2775338"/>
                <a:gd name="connsiteY47" fmla="*/ 3027680 h 3075921"/>
                <a:gd name="connsiteX48" fmla="*/ 1464698 w 2775338"/>
                <a:gd name="connsiteY48" fmla="*/ 2987040 h 3075921"/>
                <a:gd name="connsiteX49" fmla="*/ 1545978 w 2775338"/>
                <a:gd name="connsiteY49" fmla="*/ 2956560 h 3075921"/>
                <a:gd name="connsiteX50" fmla="*/ 1576458 w 2775338"/>
                <a:gd name="connsiteY50" fmla="*/ 2936240 h 3075921"/>
                <a:gd name="connsiteX51" fmla="*/ 1606938 w 2775338"/>
                <a:gd name="connsiteY51" fmla="*/ 2926080 h 3075921"/>
                <a:gd name="connsiteX52" fmla="*/ 1678058 w 2775338"/>
                <a:gd name="connsiteY52" fmla="*/ 2885440 h 3075921"/>
                <a:gd name="connsiteX53" fmla="*/ 1799978 w 2775338"/>
                <a:gd name="connsiteY53" fmla="*/ 2794000 h 3075921"/>
                <a:gd name="connsiteX54" fmla="*/ 1840618 w 2775338"/>
                <a:gd name="connsiteY54" fmla="*/ 2702560 h 3075921"/>
                <a:gd name="connsiteX55" fmla="*/ 1860938 w 2775338"/>
                <a:gd name="connsiteY55" fmla="*/ 2519680 h 3075921"/>
                <a:gd name="connsiteX56" fmla="*/ 1871098 w 2775338"/>
                <a:gd name="connsiteY56" fmla="*/ 2468880 h 3075921"/>
                <a:gd name="connsiteX57" fmla="*/ 1901578 w 2775338"/>
                <a:gd name="connsiteY57" fmla="*/ 2448560 h 3075921"/>
                <a:gd name="connsiteX58" fmla="*/ 1972698 w 2775338"/>
                <a:gd name="connsiteY58" fmla="*/ 2438400 h 3075921"/>
                <a:gd name="connsiteX59" fmla="*/ 2043818 w 2775338"/>
                <a:gd name="connsiteY59" fmla="*/ 2407920 h 3075921"/>
                <a:gd name="connsiteX60" fmla="*/ 2114938 w 2775338"/>
                <a:gd name="connsiteY60" fmla="*/ 2387600 h 3075921"/>
                <a:gd name="connsiteX61" fmla="*/ 2440058 w 2775338"/>
                <a:gd name="connsiteY61" fmla="*/ 2377440 h 3075921"/>
                <a:gd name="connsiteX62" fmla="*/ 2511178 w 2775338"/>
                <a:gd name="connsiteY62" fmla="*/ 2336800 h 3075921"/>
                <a:gd name="connsiteX63" fmla="*/ 2602618 w 2775338"/>
                <a:gd name="connsiteY63" fmla="*/ 2245360 h 3075921"/>
                <a:gd name="connsiteX64" fmla="*/ 2653418 w 2775338"/>
                <a:gd name="connsiteY64" fmla="*/ 2184400 h 3075921"/>
                <a:gd name="connsiteX65" fmla="*/ 2663578 w 2775338"/>
                <a:gd name="connsiteY65" fmla="*/ 2143760 h 3075921"/>
                <a:gd name="connsiteX66" fmla="*/ 2673738 w 2775338"/>
                <a:gd name="connsiteY66" fmla="*/ 2092960 h 3075921"/>
                <a:gd name="connsiteX67" fmla="*/ 2724538 w 2775338"/>
                <a:gd name="connsiteY67" fmla="*/ 1960880 h 3075921"/>
                <a:gd name="connsiteX68" fmla="*/ 2744858 w 2775338"/>
                <a:gd name="connsiteY68" fmla="*/ 1838960 h 3075921"/>
                <a:gd name="connsiteX69" fmla="*/ 2775338 w 2775338"/>
                <a:gd name="connsiteY69" fmla="*/ 1706880 h 3075921"/>
                <a:gd name="connsiteX70" fmla="*/ 2765178 w 2775338"/>
                <a:gd name="connsiteY70" fmla="*/ 1412240 h 3075921"/>
                <a:gd name="connsiteX71" fmla="*/ 2755018 w 2775338"/>
                <a:gd name="connsiteY71" fmla="*/ 1300480 h 3075921"/>
                <a:gd name="connsiteX72" fmla="*/ 2724538 w 2775338"/>
                <a:gd name="connsiteY72" fmla="*/ 1280160 h 3075921"/>
                <a:gd name="connsiteX73" fmla="*/ 2694058 w 2775338"/>
                <a:gd name="connsiteY73" fmla="*/ 1219200 h 3075921"/>
                <a:gd name="connsiteX74" fmla="*/ 2663578 w 2775338"/>
                <a:gd name="connsiteY74" fmla="*/ 1198880 h 3075921"/>
                <a:gd name="connsiteX75" fmla="*/ 2633098 w 2775338"/>
                <a:gd name="connsiteY75" fmla="*/ 1168400 h 3075921"/>
                <a:gd name="connsiteX76" fmla="*/ 2602618 w 2775338"/>
                <a:gd name="connsiteY76" fmla="*/ 1117600 h 3075921"/>
                <a:gd name="connsiteX77" fmla="*/ 2572138 w 2775338"/>
                <a:gd name="connsiteY77" fmla="*/ 1097280 h 3075921"/>
                <a:gd name="connsiteX78" fmla="*/ 2531498 w 2775338"/>
                <a:gd name="connsiteY78" fmla="*/ 1066800 h 3075921"/>
                <a:gd name="connsiteX79" fmla="*/ 2450218 w 2775338"/>
                <a:gd name="connsiteY79" fmla="*/ 985520 h 3075921"/>
                <a:gd name="connsiteX80" fmla="*/ 2399418 w 2775338"/>
                <a:gd name="connsiteY80" fmla="*/ 914400 h 3075921"/>
                <a:gd name="connsiteX81" fmla="*/ 2389258 w 2775338"/>
                <a:gd name="connsiteY81" fmla="*/ 558800 h 3075921"/>
                <a:gd name="connsiteX82" fmla="*/ 2409578 w 2775338"/>
                <a:gd name="connsiteY82" fmla="*/ 508000 h 3075921"/>
                <a:gd name="connsiteX83" fmla="*/ 2429898 w 2775338"/>
                <a:gd name="connsiteY83" fmla="*/ 426720 h 3075921"/>
                <a:gd name="connsiteX84" fmla="*/ 2480698 w 2775338"/>
                <a:gd name="connsiteY84" fmla="*/ 355600 h 3075921"/>
                <a:gd name="connsiteX85" fmla="*/ 2501018 w 2775338"/>
                <a:gd name="connsiteY85" fmla="*/ 294640 h 3075921"/>
                <a:gd name="connsiteX86" fmla="*/ 2511178 w 2775338"/>
                <a:gd name="connsiteY86" fmla="*/ 264160 h 3075921"/>
                <a:gd name="connsiteX87" fmla="*/ 2521338 w 2775338"/>
                <a:gd name="connsiteY87" fmla="*/ 213360 h 3075921"/>
                <a:gd name="connsiteX88" fmla="*/ 2480698 w 2775338"/>
                <a:gd name="connsiteY88" fmla="*/ 30480 h 3075921"/>
                <a:gd name="connsiteX89" fmla="*/ 2440058 w 2775338"/>
                <a:gd name="connsiteY89" fmla="*/ 10160 h 3075921"/>
                <a:gd name="connsiteX90" fmla="*/ 2328298 w 2775338"/>
                <a:gd name="connsiteY90" fmla="*/ 0 h 3075921"/>
                <a:gd name="connsiteX91" fmla="*/ 2135258 w 2775338"/>
                <a:gd name="connsiteY91" fmla="*/ 10160 h 3075921"/>
                <a:gd name="connsiteX92" fmla="*/ 2104778 w 2775338"/>
                <a:gd name="connsiteY92" fmla="*/ 20320 h 3075921"/>
                <a:gd name="connsiteX93" fmla="*/ 2043818 w 2775338"/>
                <a:gd name="connsiteY93" fmla="*/ 101600 h 3075921"/>
                <a:gd name="connsiteX94" fmla="*/ 2023498 w 2775338"/>
                <a:gd name="connsiteY94" fmla="*/ 132080 h 3075921"/>
                <a:gd name="connsiteX95" fmla="*/ 1932058 w 2775338"/>
                <a:gd name="connsiteY95" fmla="*/ 233680 h 3075921"/>
                <a:gd name="connsiteX96" fmla="*/ 1911738 w 2775338"/>
                <a:gd name="connsiteY96" fmla="*/ 294640 h 3075921"/>
                <a:gd name="connsiteX97" fmla="*/ 1850778 w 2775338"/>
                <a:gd name="connsiteY97" fmla="*/ 406400 h 3075921"/>
                <a:gd name="connsiteX98" fmla="*/ 1728858 w 2775338"/>
                <a:gd name="connsiteY98" fmla="*/ 548640 h 3075921"/>
                <a:gd name="connsiteX99" fmla="*/ 1718698 w 2775338"/>
                <a:gd name="connsiteY99" fmla="*/ 589280 h 3075921"/>
                <a:gd name="connsiteX100" fmla="*/ 1667898 w 2775338"/>
                <a:gd name="connsiteY100" fmla="*/ 670560 h 3075921"/>
                <a:gd name="connsiteX101" fmla="*/ 1657738 w 2775338"/>
                <a:gd name="connsiteY101" fmla="*/ 701040 h 3075921"/>
                <a:gd name="connsiteX102" fmla="*/ 1576458 w 2775338"/>
                <a:gd name="connsiteY102" fmla="*/ 792480 h 3075921"/>
                <a:gd name="connsiteX103" fmla="*/ 1566298 w 2775338"/>
                <a:gd name="connsiteY103" fmla="*/ 833120 h 3075921"/>
                <a:gd name="connsiteX104" fmla="*/ 1556138 w 2775338"/>
                <a:gd name="connsiteY104" fmla="*/ 934720 h 3075921"/>
                <a:gd name="connsiteX105" fmla="*/ 1617098 w 2775338"/>
                <a:gd name="connsiteY105" fmla="*/ 985520 h 3075921"/>
                <a:gd name="connsiteX106" fmla="*/ 1678058 w 2775338"/>
                <a:gd name="connsiteY106" fmla="*/ 1046480 h 3075921"/>
                <a:gd name="connsiteX107" fmla="*/ 1657738 w 2775338"/>
                <a:gd name="connsiteY107" fmla="*/ 1076960 h 3075921"/>
                <a:gd name="connsiteX108" fmla="*/ 1627258 w 2775338"/>
                <a:gd name="connsiteY108" fmla="*/ 1087120 h 3075921"/>
                <a:gd name="connsiteX109" fmla="*/ 1556138 w 2775338"/>
                <a:gd name="connsiteY109" fmla="*/ 1107440 h 3075921"/>
                <a:gd name="connsiteX110" fmla="*/ 1617098 w 2775338"/>
                <a:gd name="connsiteY110" fmla="*/ 1056640 h 307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2775338" h="3075921">
                  <a:moveTo>
                    <a:pt x="1596778" y="995680"/>
                  </a:moveTo>
                  <a:lnTo>
                    <a:pt x="1596778" y="995680"/>
                  </a:lnTo>
                  <a:cubicBezTo>
                    <a:pt x="1586618" y="1029547"/>
                    <a:pt x="1576696" y="1063486"/>
                    <a:pt x="1566298" y="1097280"/>
                  </a:cubicBezTo>
                  <a:cubicBezTo>
                    <a:pt x="1563148" y="1107516"/>
                    <a:pt x="1562994" y="1119533"/>
                    <a:pt x="1556138" y="1127760"/>
                  </a:cubicBezTo>
                  <a:cubicBezTo>
                    <a:pt x="1545298" y="1140769"/>
                    <a:pt x="1527472" y="1146266"/>
                    <a:pt x="1515498" y="1158240"/>
                  </a:cubicBezTo>
                  <a:cubicBezTo>
                    <a:pt x="1420671" y="1253067"/>
                    <a:pt x="1552751" y="1148080"/>
                    <a:pt x="1444378" y="1229360"/>
                  </a:cubicBezTo>
                  <a:lnTo>
                    <a:pt x="1342778" y="1209040"/>
                  </a:lnTo>
                  <a:cubicBezTo>
                    <a:pt x="1310498" y="1202123"/>
                    <a:pt x="1258569" y="1186432"/>
                    <a:pt x="1231018" y="1178560"/>
                  </a:cubicBezTo>
                  <a:cubicBezTo>
                    <a:pt x="1220858" y="1171787"/>
                    <a:pt x="1211460" y="1163701"/>
                    <a:pt x="1200538" y="1158240"/>
                  </a:cubicBezTo>
                  <a:cubicBezTo>
                    <a:pt x="1174174" y="1145058"/>
                    <a:pt x="1135113" y="1143123"/>
                    <a:pt x="1109098" y="1137920"/>
                  </a:cubicBezTo>
                  <a:cubicBezTo>
                    <a:pt x="1095406" y="1135182"/>
                    <a:pt x="1082005" y="1131147"/>
                    <a:pt x="1068458" y="1127760"/>
                  </a:cubicBezTo>
                  <a:cubicBezTo>
                    <a:pt x="1051525" y="1141307"/>
                    <a:pt x="1033978" y="1154120"/>
                    <a:pt x="1017658" y="1168400"/>
                  </a:cubicBezTo>
                  <a:cubicBezTo>
                    <a:pt x="955075" y="1223160"/>
                    <a:pt x="1019078" y="1177614"/>
                    <a:pt x="956698" y="1219200"/>
                  </a:cubicBezTo>
                  <a:cubicBezTo>
                    <a:pt x="860450" y="1411696"/>
                    <a:pt x="974787" y="1156138"/>
                    <a:pt x="905898" y="1483360"/>
                  </a:cubicBezTo>
                  <a:cubicBezTo>
                    <a:pt x="903692" y="1493840"/>
                    <a:pt x="885750" y="1490702"/>
                    <a:pt x="875418" y="1493520"/>
                  </a:cubicBezTo>
                  <a:cubicBezTo>
                    <a:pt x="848475" y="1500868"/>
                    <a:pt x="821874" y="1510577"/>
                    <a:pt x="794138" y="1513840"/>
                  </a:cubicBezTo>
                  <a:lnTo>
                    <a:pt x="621418" y="1534160"/>
                  </a:lnTo>
                  <a:cubicBezTo>
                    <a:pt x="607871" y="1537547"/>
                    <a:pt x="592902" y="1537392"/>
                    <a:pt x="580778" y="1544320"/>
                  </a:cubicBezTo>
                  <a:cubicBezTo>
                    <a:pt x="568303" y="1551449"/>
                    <a:pt x="561111" y="1565338"/>
                    <a:pt x="550298" y="1574800"/>
                  </a:cubicBezTo>
                  <a:cubicBezTo>
                    <a:pt x="533978" y="1589080"/>
                    <a:pt x="516431" y="1601893"/>
                    <a:pt x="499498" y="1615440"/>
                  </a:cubicBezTo>
                  <a:cubicBezTo>
                    <a:pt x="480018" y="1664139"/>
                    <a:pt x="475886" y="1665527"/>
                    <a:pt x="469018" y="1717040"/>
                  </a:cubicBezTo>
                  <a:cubicBezTo>
                    <a:pt x="468864" y="1718197"/>
                    <a:pt x="459584" y="1844945"/>
                    <a:pt x="448698" y="1869440"/>
                  </a:cubicBezTo>
                  <a:cubicBezTo>
                    <a:pt x="441821" y="1884914"/>
                    <a:pt x="428378" y="1896533"/>
                    <a:pt x="418218" y="1910080"/>
                  </a:cubicBezTo>
                  <a:cubicBezTo>
                    <a:pt x="414831" y="1923627"/>
                    <a:pt x="413559" y="1937885"/>
                    <a:pt x="408058" y="1950720"/>
                  </a:cubicBezTo>
                  <a:cubicBezTo>
                    <a:pt x="403248" y="1961943"/>
                    <a:pt x="397189" y="1973468"/>
                    <a:pt x="387738" y="1981200"/>
                  </a:cubicBezTo>
                  <a:cubicBezTo>
                    <a:pt x="301358" y="2051874"/>
                    <a:pt x="316228" y="2039313"/>
                    <a:pt x="225178" y="2052320"/>
                  </a:cubicBezTo>
                  <a:cubicBezTo>
                    <a:pt x="204858" y="2062480"/>
                    <a:pt x="186333" y="2077597"/>
                    <a:pt x="164218" y="2082800"/>
                  </a:cubicBezTo>
                  <a:cubicBezTo>
                    <a:pt x="14345" y="2118064"/>
                    <a:pt x="88052" y="2057366"/>
                    <a:pt x="21978" y="2123440"/>
                  </a:cubicBezTo>
                  <a:cubicBezTo>
                    <a:pt x="7298" y="2167480"/>
                    <a:pt x="0" y="2174761"/>
                    <a:pt x="21978" y="2235200"/>
                  </a:cubicBezTo>
                  <a:cubicBezTo>
                    <a:pt x="26888" y="2248703"/>
                    <a:pt x="43260" y="2254642"/>
                    <a:pt x="52458" y="2265680"/>
                  </a:cubicBezTo>
                  <a:cubicBezTo>
                    <a:pt x="60275" y="2275061"/>
                    <a:pt x="66306" y="2285805"/>
                    <a:pt x="72778" y="2296160"/>
                  </a:cubicBezTo>
                  <a:cubicBezTo>
                    <a:pt x="112166" y="2359181"/>
                    <a:pt x="85203" y="2334924"/>
                    <a:pt x="133738" y="2367280"/>
                  </a:cubicBezTo>
                  <a:cubicBezTo>
                    <a:pt x="137125" y="2380827"/>
                    <a:pt x="135175" y="2397016"/>
                    <a:pt x="143898" y="2407920"/>
                  </a:cubicBezTo>
                  <a:cubicBezTo>
                    <a:pt x="150588" y="2416283"/>
                    <a:pt x="169065" y="2408781"/>
                    <a:pt x="174378" y="2418080"/>
                  </a:cubicBezTo>
                  <a:cubicBezTo>
                    <a:pt x="184599" y="2435966"/>
                    <a:pt x="178024" y="2459497"/>
                    <a:pt x="184538" y="2479040"/>
                  </a:cubicBezTo>
                  <a:cubicBezTo>
                    <a:pt x="191722" y="2500593"/>
                    <a:pt x="204858" y="2519680"/>
                    <a:pt x="215018" y="2540000"/>
                  </a:cubicBezTo>
                  <a:cubicBezTo>
                    <a:pt x="218405" y="2570480"/>
                    <a:pt x="213788" y="2602966"/>
                    <a:pt x="225178" y="2631440"/>
                  </a:cubicBezTo>
                  <a:cubicBezTo>
                    <a:pt x="229155" y="2641384"/>
                    <a:pt x="245156" y="2639500"/>
                    <a:pt x="255658" y="2641600"/>
                  </a:cubicBezTo>
                  <a:cubicBezTo>
                    <a:pt x="312986" y="2653066"/>
                    <a:pt x="370805" y="2661920"/>
                    <a:pt x="428378" y="2672080"/>
                  </a:cubicBezTo>
                  <a:cubicBezTo>
                    <a:pt x="441925" y="2678853"/>
                    <a:pt x="454511" y="2688048"/>
                    <a:pt x="469018" y="2692400"/>
                  </a:cubicBezTo>
                  <a:cubicBezTo>
                    <a:pt x="488749" y="2698319"/>
                    <a:pt x="511153" y="2694193"/>
                    <a:pt x="529978" y="2702560"/>
                  </a:cubicBezTo>
                  <a:cubicBezTo>
                    <a:pt x="555505" y="2713905"/>
                    <a:pt x="564035" y="2744684"/>
                    <a:pt x="580778" y="2763520"/>
                  </a:cubicBezTo>
                  <a:cubicBezTo>
                    <a:pt x="599870" y="2784998"/>
                    <a:pt x="621418" y="2804160"/>
                    <a:pt x="641738" y="2824480"/>
                  </a:cubicBezTo>
                  <a:lnTo>
                    <a:pt x="672218" y="2854960"/>
                  </a:lnTo>
                  <a:lnTo>
                    <a:pt x="702698" y="2885440"/>
                  </a:lnTo>
                  <a:cubicBezTo>
                    <a:pt x="703211" y="2889548"/>
                    <a:pt x="713875" y="3018029"/>
                    <a:pt x="733178" y="3027680"/>
                  </a:cubicBezTo>
                  <a:lnTo>
                    <a:pt x="773818" y="3048000"/>
                  </a:lnTo>
                  <a:cubicBezTo>
                    <a:pt x="926218" y="3041227"/>
                    <a:pt x="1086296" y="3075921"/>
                    <a:pt x="1231018" y="3027680"/>
                  </a:cubicBezTo>
                  <a:cubicBezTo>
                    <a:pt x="1346974" y="2989028"/>
                    <a:pt x="1270706" y="3009863"/>
                    <a:pt x="1464698" y="2987040"/>
                  </a:cubicBezTo>
                  <a:cubicBezTo>
                    <a:pt x="1491791" y="2976880"/>
                    <a:pt x="1519636" y="2968534"/>
                    <a:pt x="1545978" y="2956560"/>
                  </a:cubicBezTo>
                  <a:cubicBezTo>
                    <a:pt x="1557094" y="2951507"/>
                    <a:pt x="1565536" y="2941701"/>
                    <a:pt x="1576458" y="2936240"/>
                  </a:cubicBezTo>
                  <a:cubicBezTo>
                    <a:pt x="1586037" y="2931451"/>
                    <a:pt x="1597359" y="2930869"/>
                    <a:pt x="1606938" y="2926080"/>
                  </a:cubicBezTo>
                  <a:cubicBezTo>
                    <a:pt x="1631360" y="2913869"/>
                    <a:pt x="1654017" y="2898385"/>
                    <a:pt x="1678058" y="2885440"/>
                  </a:cubicBezTo>
                  <a:cubicBezTo>
                    <a:pt x="1725338" y="2859982"/>
                    <a:pt x="1772770" y="2848416"/>
                    <a:pt x="1799978" y="2794000"/>
                  </a:cubicBezTo>
                  <a:cubicBezTo>
                    <a:pt x="1828454" y="2737048"/>
                    <a:pt x="1814673" y="2767422"/>
                    <a:pt x="1840618" y="2702560"/>
                  </a:cubicBezTo>
                  <a:cubicBezTo>
                    <a:pt x="1847391" y="2641600"/>
                    <a:pt x="1853005" y="2580500"/>
                    <a:pt x="1860938" y="2519680"/>
                  </a:cubicBezTo>
                  <a:cubicBezTo>
                    <a:pt x="1863172" y="2502556"/>
                    <a:pt x="1862530" y="2483873"/>
                    <a:pt x="1871098" y="2468880"/>
                  </a:cubicBezTo>
                  <a:cubicBezTo>
                    <a:pt x="1877156" y="2458278"/>
                    <a:pt x="1889882" y="2452069"/>
                    <a:pt x="1901578" y="2448560"/>
                  </a:cubicBezTo>
                  <a:cubicBezTo>
                    <a:pt x="1924515" y="2441679"/>
                    <a:pt x="1948991" y="2441787"/>
                    <a:pt x="1972698" y="2438400"/>
                  </a:cubicBezTo>
                  <a:cubicBezTo>
                    <a:pt x="2012346" y="2418576"/>
                    <a:pt x="2006444" y="2419132"/>
                    <a:pt x="2043818" y="2407920"/>
                  </a:cubicBezTo>
                  <a:cubicBezTo>
                    <a:pt x="2067433" y="2400835"/>
                    <a:pt x="2090355" y="2389491"/>
                    <a:pt x="2114938" y="2387600"/>
                  </a:cubicBezTo>
                  <a:cubicBezTo>
                    <a:pt x="2223045" y="2379284"/>
                    <a:pt x="2331685" y="2380827"/>
                    <a:pt x="2440058" y="2377440"/>
                  </a:cubicBezTo>
                  <a:cubicBezTo>
                    <a:pt x="2463765" y="2363893"/>
                    <a:pt x="2489987" y="2354018"/>
                    <a:pt x="2511178" y="2336800"/>
                  </a:cubicBezTo>
                  <a:cubicBezTo>
                    <a:pt x="2544633" y="2309618"/>
                    <a:pt x="2572138" y="2275840"/>
                    <a:pt x="2602618" y="2245360"/>
                  </a:cubicBezTo>
                  <a:cubicBezTo>
                    <a:pt x="2641732" y="2206246"/>
                    <a:pt x="2625128" y="2226835"/>
                    <a:pt x="2653418" y="2184400"/>
                  </a:cubicBezTo>
                  <a:cubicBezTo>
                    <a:pt x="2656805" y="2170853"/>
                    <a:pt x="2660549" y="2157391"/>
                    <a:pt x="2663578" y="2143760"/>
                  </a:cubicBezTo>
                  <a:cubicBezTo>
                    <a:pt x="2667324" y="2126903"/>
                    <a:pt x="2668277" y="2109343"/>
                    <a:pt x="2673738" y="2092960"/>
                  </a:cubicBezTo>
                  <a:cubicBezTo>
                    <a:pt x="2688655" y="2048210"/>
                    <a:pt x="2709621" y="2005630"/>
                    <a:pt x="2724538" y="1960880"/>
                  </a:cubicBezTo>
                  <a:cubicBezTo>
                    <a:pt x="2733626" y="1933617"/>
                    <a:pt x="2740256" y="1861971"/>
                    <a:pt x="2744858" y="1838960"/>
                  </a:cubicBezTo>
                  <a:cubicBezTo>
                    <a:pt x="2753719" y="1794654"/>
                    <a:pt x="2765178" y="1750907"/>
                    <a:pt x="2775338" y="1706880"/>
                  </a:cubicBezTo>
                  <a:cubicBezTo>
                    <a:pt x="2771951" y="1608667"/>
                    <a:pt x="2770085" y="1510389"/>
                    <a:pt x="2765178" y="1412240"/>
                  </a:cubicBezTo>
                  <a:cubicBezTo>
                    <a:pt x="2763310" y="1374880"/>
                    <a:pt x="2766019" y="1336233"/>
                    <a:pt x="2755018" y="1300480"/>
                  </a:cubicBezTo>
                  <a:cubicBezTo>
                    <a:pt x="2751427" y="1288809"/>
                    <a:pt x="2734698" y="1286933"/>
                    <a:pt x="2724538" y="1280160"/>
                  </a:cubicBezTo>
                  <a:cubicBezTo>
                    <a:pt x="2714378" y="1259840"/>
                    <a:pt x="2707689" y="1237375"/>
                    <a:pt x="2694058" y="1219200"/>
                  </a:cubicBezTo>
                  <a:cubicBezTo>
                    <a:pt x="2686732" y="1209431"/>
                    <a:pt x="2672959" y="1206697"/>
                    <a:pt x="2663578" y="1198880"/>
                  </a:cubicBezTo>
                  <a:cubicBezTo>
                    <a:pt x="2652540" y="1189682"/>
                    <a:pt x="2641719" y="1179895"/>
                    <a:pt x="2633098" y="1168400"/>
                  </a:cubicBezTo>
                  <a:cubicBezTo>
                    <a:pt x="2621250" y="1152602"/>
                    <a:pt x="2615469" y="1132593"/>
                    <a:pt x="2602618" y="1117600"/>
                  </a:cubicBezTo>
                  <a:cubicBezTo>
                    <a:pt x="2594671" y="1108329"/>
                    <a:pt x="2582074" y="1104377"/>
                    <a:pt x="2572138" y="1097280"/>
                  </a:cubicBezTo>
                  <a:cubicBezTo>
                    <a:pt x="2558359" y="1087438"/>
                    <a:pt x="2543980" y="1078242"/>
                    <a:pt x="2531498" y="1066800"/>
                  </a:cubicBezTo>
                  <a:cubicBezTo>
                    <a:pt x="2503253" y="1040909"/>
                    <a:pt x="2471472" y="1017401"/>
                    <a:pt x="2450218" y="985520"/>
                  </a:cubicBezTo>
                  <a:cubicBezTo>
                    <a:pt x="2420505" y="940951"/>
                    <a:pt x="2437224" y="964809"/>
                    <a:pt x="2399418" y="914400"/>
                  </a:cubicBezTo>
                  <a:cubicBezTo>
                    <a:pt x="2350950" y="768995"/>
                    <a:pt x="2364927" y="834549"/>
                    <a:pt x="2389258" y="558800"/>
                  </a:cubicBezTo>
                  <a:cubicBezTo>
                    <a:pt x="2390861" y="540633"/>
                    <a:pt x="2404215" y="525431"/>
                    <a:pt x="2409578" y="508000"/>
                  </a:cubicBezTo>
                  <a:cubicBezTo>
                    <a:pt x="2417791" y="481308"/>
                    <a:pt x="2418088" y="452027"/>
                    <a:pt x="2429898" y="426720"/>
                  </a:cubicBezTo>
                  <a:cubicBezTo>
                    <a:pt x="2442218" y="400320"/>
                    <a:pt x="2463765" y="379307"/>
                    <a:pt x="2480698" y="355600"/>
                  </a:cubicBezTo>
                  <a:lnTo>
                    <a:pt x="2501018" y="294640"/>
                  </a:lnTo>
                  <a:cubicBezTo>
                    <a:pt x="2504405" y="284480"/>
                    <a:pt x="2509078" y="274662"/>
                    <a:pt x="2511178" y="264160"/>
                  </a:cubicBezTo>
                  <a:lnTo>
                    <a:pt x="2521338" y="213360"/>
                  </a:lnTo>
                  <a:cubicBezTo>
                    <a:pt x="2520407" y="207771"/>
                    <a:pt x="2502136" y="59065"/>
                    <a:pt x="2480698" y="30480"/>
                  </a:cubicBezTo>
                  <a:cubicBezTo>
                    <a:pt x="2471611" y="18363"/>
                    <a:pt x="2454910" y="13130"/>
                    <a:pt x="2440058" y="10160"/>
                  </a:cubicBezTo>
                  <a:cubicBezTo>
                    <a:pt x="2403377" y="2824"/>
                    <a:pt x="2365551" y="3387"/>
                    <a:pt x="2328298" y="0"/>
                  </a:cubicBezTo>
                  <a:cubicBezTo>
                    <a:pt x="2263951" y="3387"/>
                    <a:pt x="2199429" y="4326"/>
                    <a:pt x="2135258" y="10160"/>
                  </a:cubicBezTo>
                  <a:cubicBezTo>
                    <a:pt x="2124592" y="11130"/>
                    <a:pt x="2112351" y="12747"/>
                    <a:pt x="2104778" y="20320"/>
                  </a:cubicBezTo>
                  <a:cubicBezTo>
                    <a:pt x="2080831" y="44267"/>
                    <a:pt x="2062604" y="73421"/>
                    <a:pt x="2043818" y="101600"/>
                  </a:cubicBezTo>
                  <a:cubicBezTo>
                    <a:pt x="2037045" y="111760"/>
                    <a:pt x="2032132" y="123446"/>
                    <a:pt x="2023498" y="132080"/>
                  </a:cubicBezTo>
                  <a:cubicBezTo>
                    <a:pt x="1963040" y="192538"/>
                    <a:pt x="1964446" y="162427"/>
                    <a:pt x="1932058" y="233680"/>
                  </a:cubicBezTo>
                  <a:cubicBezTo>
                    <a:pt x="1923195" y="253179"/>
                    <a:pt x="1924589" y="277505"/>
                    <a:pt x="1911738" y="294640"/>
                  </a:cubicBezTo>
                  <a:cubicBezTo>
                    <a:pt x="1809685" y="430711"/>
                    <a:pt x="1973374" y="205788"/>
                    <a:pt x="1850778" y="406400"/>
                  </a:cubicBezTo>
                  <a:cubicBezTo>
                    <a:pt x="1786442" y="511677"/>
                    <a:pt x="1796459" y="497939"/>
                    <a:pt x="1728858" y="548640"/>
                  </a:cubicBezTo>
                  <a:cubicBezTo>
                    <a:pt x="1725471" y="562187"/>
                    <a:pt x="1723601" y="576205"/>
                    <a:pt x="1718698" y="589280"/>
                  </a:cubicBezTo>
                  <a:cubicBezTo>
                    <a:pt x="1704752" y="626470"/>
                    <a:pt x="1691873" y="638594"/>
                    <a:pt x="1667898" y="670560"/>
                  </a:cubicBezTo>
                  <a:cubicBezTo>
                    <a:pt x="1664511" y="680720"/>
                    <a:pt x="1663051" y="691741"/>
                    <a:pt x="1657738" y="701040"/>
                  </a:cubicBezTo>
                  <a:cubicBezTo>
                    <a:pt x="1637805" y="735922"/>
                    <a:pt x="1603995" y="764943"/>
                    <a:pt x="1576458" y="792480"/>
                  </a:cubicBezTo>
                  <a:cubicBezTo>
                    <a:pt x="1573071" y="806027"/>
                    <a:pt x="1574044" y="821502"/>
                    <a:pt x="1566298" y="833120"/>
                  </a:cubicBezTo>
                  <a:cubicBezTo>
                    <a:pt x="1529632" y="888119"/>
                    <a:pt x="1493860" y="797709"/>
                    <a:pt x="1556138" y="934720"/>
                  </a:cubicBezTo>
                  <a:cubicBezTo>
                    <a:pt x="1567916" y="960632"/>
                    <a:pt x="1597894" y="968450"/>
                    <a:pt x="1617098" y="985520"/>
                  </a:cubicBezTo>
                  <a:cubicBezTo>
                    <a:pt x="1638576" y="1004612"/>
                    <a:pt x="1678058" y="1046480"/>
                    <a:pt x="1678058" y="1046480"/>
                  </a:cubicBezTo>
                  <a:cubicBezTo>
                    <a:pt x="1671285" y="1056640"/>
                    <a:pt x="1667273" y="1069332"/>
                    <a:pt x="1657738" y="1076960"/>
                  </a:cubicBezTo>
                  <a:cubicBezTo>
                    <a:pt x="1649375" y="1083650"/>
                    <a:pt x="1636837" y="1082331"/>
                    <a:pt x="1627258" y="1087120"/>
                  </a:cubicBezTo>
                  <a:cubicBezTo>
                    <a:pt x="1571589" y="1114954"/>
                    <a:pt x="1624429" y="1107440"/>
                    <a:pt x="1556138" y="1107440"/>
                  </a:cubicBezTo>
                  <a:lnTo>
                    <a:pt x="1617098" y="1056640"/>
                  </a:lnTo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50000">
                  <a:schemeClr val="tx1">
                    <a:alpha val="89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3048000" y="685800"/>
              <a:ext cx="1371600" cy="3048000"/>
            </a:xfrm>
            <a:custGeom>
              <a:avLst/>
              <a:gdLst>
                <a:gd name="connsiteX0" fmla="*/ 650240 w 1280160"/>
                <a:gd name="connsiteY0" fmla="*/ 284480 h 1412780"/>
                <a:gd name="connsiteX1" fmla="*/ 650240 w 1280160"/>
                <a:gd name="connsiteY1" fmla="*/ 284480 h 1412780"/>
                <a:gd name="connsiteX2" fmla="*/ 518160 w 1280160"/>
                <a:gd name="connsiteY2" fmla="*/ 396240 h 1412780"/>
                <a:gd name="connsiteX3" fmla="*/ 487680 w 1280160"/>
                <a:gd name="connsiteY3" fmla="*/ 416560 h 1412780"/>
                <a:gd name="connsiteX4" fmla="*/ 467360 w 1280160"/>
                <a:gd name="connsiteY4" fmla="*/ 447040 h 1412780"/>
                <a:gd name="connsiteX5" fmla="*/ 396240 w 1280160"/>
                <a:gd name="connsiteY5" fmla="*/ 538480 h 1412780"/>
                <a:gd name="connsiteX6" fmla="*/ 182880 w 1280160"/>
                <a:gd name="connsiteY6" fmla="*/ 508000 h 1412780"/>
                <a:gd name="connsiteX7" fmla="*/ 121920 w 1280160"/>
                <a:gd name="connsiteY7" fmla="*/ 487680 h 1412780"/>
                <a:gd name="connsiteX8" fmla="*/ 71120 w 1280160"/>
                <a:gd name="connsiteY8" fmla="*/ 518160 h 1412780"/>
                <a:gd name="connsiteX9" fmla="*/ 50800 w 1280160"/>
                <a:gd name="connsiteY9" fmla="*/ 579120 h 1412780"/>
                <a:gd name="connsiteX10" fmla="*/ 20320 w 1280160"/>
                <a:gd name="connsiteY10" fmla="*/ 619760 h 1412780"/>
                <a:gd name="connsiteX11" fmla="*/ 0 w 1280160"/>
                <a:gd name="connsiteY11" fmla="*/ 670560 h 1412780"/>
                <a:gd name="connsiteX12" fmla="*/ 10160 w 1280160"/>
                <a:gd name="connsiteY12" fmla="*/ 701040 h 1412780"/>
                <a:gd name="connsiteX13" fmla="*/ 20320 w 1280160"/>
                <a:gd name="connsiteY13" fmla="*/ 741680 h 1412780"/>
                <a:gd name="connsiteX14" fmla="*/ 40640 w 1280160"/>
                <a:gd name="connsiteY14" fmla="*/ 782320 h 1412780"/>
                <a:gd name="connsiteX15" fmla="*/ 50800 w 1280160"/>
                <a:gd name="connsiteY15" fmla="*/ 1005840 h 1412780"/>
                <a:gd name="connsiteX16" fmla="*/ 60960 w 1280160"/>
                <a:gd name="connsiteY16" fmla="*/ 1056640 h 1412780"/>
                <a:gd name="connsiteX17" fmla="*/ 91440 w 1280160"/>
                <a:gd name="connsiteY17" fmla="*/ 1076960 h 1412780"/>
                <a:gd name="connsiteX18" fmla="*/ 142240 w 1280160"/>
                <a:gd name="connsiteY18" fmla="*/ 1148080 h 1412780"/>
                <a:gd name="connsiteX19" fmla="*/ 203200 w 1280160"/>
                <a:gd name="connsiteY19" fmla="*/ 1249680 h 1412780"/>
                <a:gd name="connsiteX20" fmla="*/ 233680 w 1280160"/>
                <a:gd name="connsiteY20" fmla="*/ 1300480 h 1412780"/>
                <a:gd name="connsiteX21" fmla="*/ 243840 w 1280160"/>
                <a:gd name="connsiteY21" fmla="*/ 1330960 h 1412780"/>
                <a:gd name="connsiteX22" fmla="*/ 314960 w 1280160"/>
                <a:gd name="connsiteY22" fmla="*/ 1361440 h 1412780"/>
                <a:gd name="connsiteX23" fmla="*/ 467360 w 1280160"/>
                <a:gd name="connsiteY23" fmla="*/ 1391920 h 1412780"/>
                <a:gd name="connsiteX24" fmla="*/ 731520 w 1280160"/>
                <a:gd name="connsiteY24" fmla="*/ 1381760 h 1412780"/>
                <a:gd name="connsiteX25" fmla="*/ 822960 w 1280160"/>
                <a:gd name="connsiteY25" fmla="*/ 1371600 h 1412780"/>
                <a:gd name="connsiteX26" fmla="*/ 883920 w 1280160"/>
                <a:gd name="connsiteY26" fmla="*/ 1330960 h 1412780"/>
                <a:gd name="connsiteX27" fmla="*/ 904240 w 1280160"/>
                <a:gd name="connsiteY27" fmla="*/ 1300480 h 1412780"/>
                <a:gd name="connsiteX28" fmla="*/ 934720 w 1280160"/>
                <a:gd name="connsiteY28" fmla="*/ 1259840 h 1412780"/>
                <a:gd name="connsiteX29" fmla="*/ 944880 w 1280160"/>
                <a:gd name="connsiteY29" fmla="*/ 1229360 h 1412780"/>
                <a:gd name="connsiteX30" fmla="*/ 955040 w 1280160"/>
                <a:gd name="connsiteY30" fmla="*/ 1127760 h 1412780"/>
                <a:gd name="connsiteX31" fmla="*/ 965200 w 1280160"/>
                <a:gd name="connsiteY31" fmla="*/ 1087120 h 1412780"/>
                <a:gd name="connsiteX32" fmla="*/ 975360 w 1280160"/>
                <a:gd name="connsiteY32" fmla="*/ 965200 h 1412780"/>
                <a:gd name="connsiteX33" fmla="*/ 1036320 w 1280160"/>
                <a:gd name="connsiteY33" fmla="*/ 944880 h 1412780"/>
                <a:gd name="connsiteX34" fmla="*/ 1076960 w 1280160"/>
                <a:gd name="connsiteY34" fmla="*/ 924560 h 1412780"/>
                <a:gd name="connsiteX35" fmla="*/ 1117600 w 1280160"/>
                <a:gd name="connsiteY35" fmla="*/ 914400 h 1412780"/>
                <a:gd name="connsiteX36" fmla="*/ 1148080 w 1280160"/>
                <a:gd name="connsiteY36" fmla="*/ 904240 h 1412780"/>
                <a:gd name="connsiteX37" fmla="*/ 1168400 w 1280160"/>
                <a:gd name="connsiteY37" fmla="*/ 873760 h 1412780"/>
                <a:gd name="connsiteX38" fmla="*/ 1148080 w 1280160"/>
                <a:gd name="connsiteY38" fmla="*/ 579120 h 1412780"/>
                <a:gd name="connsiteX39" fmla="*/ 1127760 w 1280160"/>
                <a:gd name="connsiteY39" fmla="*/ 508000 h 1412780"/>
                <a:gd name="connsiteX40" fmla="*/ 1107440 w 1280160"/>
                <a:gd name="connsiteY40" fmla="*/ 477520 h 1412780"/>
                <a:gd name="connsiteX41" fmla="*/ 1107440 w 1280160"/>
                <a:gd name="connsiteY41" fmla="*/ 274320 h 1412780"/>
                <a:gd name="connsiteX42" fmla="*/ 1148080 w 1280160"/>
                <a:gd name="connsiteY42" fmla="*/ 213360 h 1412780"/>
                <a:gd name="connsiteX43" fmla="*/ 1198880 w 1280160"/>
                <a:gd name="connsiteY43" fmla="*/ 152400 h 1412780"/>
                <a:gd name="connsiteX44" fmla="*/ 1219200 w 1280160"/>
                <a:gd name="connsiteY44" fmla="*/ 121920 h 1412780"/>
                <a:gd name="connsiteX45" fmla="*/ 1280160 w 1280160"/>
                <a:gd name="connsiteY45" fmla="*/ 71120 h 1412780"/>
                <a:gd name="connsiteX46" fmla="*/ 1249680 w 1280160"/>
                <a:gd name="connsiteY46" fmla="*/ 50800 h 1412780"/>
                <a:gd name="connsiteX47" fmla="*/ 1188720 w 1280160"/>
                <a:gd name="connsiteY47" fmla="*/ 30480 h 1412780"/>
                <a:gd name="connsiteX48" fmla="*/ 1127760 w 1280160"/>
                <a:gd name="connsiteY48" fmla="*/ 0 h 1412780"/>
                <a:gd name="connsiteX49" fmla="*/ 904240 w 1280160"/>
                <a:gd name="connsiteY49" fmla="*/ 10160 h 1412780"/>
                <a:gd name="connsiteX50" fmla="*/ 853440 w 1280160"/>
                <a:gd name="connsiteY50" fmla="*/ 30480 h 1412780"/>
                <a:gd name="connsiteX51" fmla="*/ 782320 w 1280160"/>
                <a:gd name="connsiteY51" fmla="*/ 50800 h 1412780"/>
                <a:gd name="connsiteX52" fmla="*/ 721360 w 1280160"/>
                <a:gd name="connsiteY52" fmla="*/ 101600 h 1412780"/>
                <a:gd name="connsiteX53" fmla="*/ 701040 w 1280160"/>
                <a:gd name="connsiteY53" fmla="*/ 132080 h 1412780"/>
                <a:gd name="connsiteX54" fmla="*/ 670560 w 1280160"/>
                <a:gd name="connsiteY54" fmla="*/ 162560 h 1412780"/>
                <a:gd name="connsiteX55" fmla="*/ 650240 w 1280160"/>
                <a:gd name="connsiteY55" fmla="*/ 193040 h 1412780"/>
                <a:gd name="connsiteX56" fmla="*/ 619760 w 1280160"/>
                <a:gd name="connsiteY56" fmla="*/ 213360 h 1412780"/>
                <a:gd name="connsiteX57" fmla="*/ 589280 w 1280160"/>
                <a:gd name="connsiteY57" fmla="*/ 254000 h 1412780"/>
                <a:gd name="connsiteX58" fmla="*/ 558800 w 1280160"/>
                <a:gd name="connsiteY58" fmla="*/ 274320 h 1412780"/>
                <a:gd name="connsiteX59" fmla="*/ 558800 w 1280160"/>
                <a:gd name="connsiteY59" fmla="*/ 284480 h 1412780"/>
                <a:gd name="connsiteX60" fmla="*/ 609600 w 1280160"/>
                <a:gd name="connsiteY60" fmla="*/ 314960 h 141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280160" h="1412780">
                  <a:moveTo>
                    <a:pt x="650240" y="284480"/>
                  </a:moveTo>
                  <a:lnTo>
                    <a:pt x="650240" y="284480"/>
                  </a:lnTo>
                  <a:cubicBezTo>
                    <a:pt x="606213" y="321733"/>
                    <a:pt x="562921" y="359872"/>
                    <a:pt x="518160" y="396240"/>
                  </a:cubicBezTo>
                  <a:cubicBezTo>
                    <a:pt x="508683" y="403940"/>
                    <a:pt x="496314" y="407926"/>
                    <a:pt x="487680" y="416560"/>
                  </a:cubicBezTo>
                  <a:cubicBezTo>
                    <a:pt x="479046" y="425194"/>
                    <a:pt x="474686" y="437271"/>
                    <a:pt x="467360" y="447040"/>
                  </a:cubicBezTo>
                  <a:cubicBezTo>
                    <a:pt x="444192" y="477931"/>
                    <a:pt x="396240" y="538480"/>
                    <a:pt x="396240" y="538480"/>
                  </a:cubicBezTo>
                  <a:cubicBezTo>
                    <a:pt x="250359" y="528060"/>
                    <a:pt x="288838" y="540602"/>
                    <a:pt x="182880" y="508000"/>
                  </a:cubicBezTo>
                  <a:cubicBezTo>
                    <a:pt x="162408" y="501701"/>
                    <a:pt x="121920" y="487680"/>
                    <a:pt x="121920" y="487680"/>
                  </a:cubicBezTo>
                  <a:cubicBezTo>
                    <a:pt x="104987" y="497840"/>
                    <a:pt x="83244" y="502572"/>
                    <a:pt x="71120" y="518160"/>
                  </a:cubicBezTo>
                  <a:cubicBezTo>
                    <a:pt x="57970" y="535067"/>
                    <a:pt x="60379" y="559962"/>
                    <a:pt x="50800" y="579120"/>
                  </a:cubicBezTo>
                  <a:cubicBezTo>
                    <a:pt x="43227" y="594266"/>
                    <a:pt x="28544" y="604958"/>
                    <a:pt x="20320" y="619760"/>
                  </a:cubicBezTo>
                  <a:cubicBezTo>
                    <a:pt x="11463" y="635703"/>
                    <a:pt x="6773" y="653627"/>
                    <a:pt x="0" y="670560"/>
                  </a:cubicBezTo>
                  <a:cubicBezTo>
                    <a:pt x="3387" y="680720"/>
                    <a:pt x="7218" y="690742"/>
                    <a:pt x="10160" y="701040"/>
                  </a:cubicBezTo>
                  <a:cubicBezTo>
                    <a:pt x="13996" y="714466"/>
                    <a:pt x="15417" y="728605"/>
                    <a:pt x="20320" y="741680"/>
                  </a:cubicBezTo>
                  <a:cubicBezTo>
                    <a:pt x="25638" y="755861"/>
                    <a:pt x="33867" y="768773"/>
                    <a:pt x="40640" y="782320"/>
                  </a:cubicBezTo>
                  <a:cubicBezTo>
                    <a:pt x="44027" y="856827"/>
                    <a:pt x="45290" y="931460"/>
                    <a:pt x="50800" y="1005840"/>
                  </a:cubicBezTo>
                  <a:cubicBezTo>
                    <a:pt x="52076" y="1023061"/>
                    <a:pt x="52392" y="1041647"/>
                    <a:pt x="60960" y="1056640"/>
                  </a:cubicBezTo>
                  <a:cubicBezTo>
                    <a:pt x="67018" y="1067242"/>
                    <a:pt x="82806" y="1068326"/>
                    <a:pt x="91440" y="1076960"/>
                  </a:cubicBezTo>
                  <a:cubicBezTo>
                    <a:pt x="94442" y="1079962"/>
                    <a:pt x="137625" y="1137696"/>
                    <a:pt x="142240" y="1148080"/>
                  </a:cubicBezTo>
                  <a:cubicBezTo>
                    <a:pt x="207615" y="1295173"/>
                    <a:pt x="112535" y="1133111"/>
                    <a:pt x="203200" y="1249680"/>
                  </a:cubicBezTo>
                  <a:cubicBezTo>
                    <a:pt x="215324" y="1265268"/>
                    <a:pt x="224849" y="1282817"/>
                    <a:pt x="233680" y="1300480"/>
                  </a:cubicBezTo>
                  <a:cubicBezTo>
                    <a:pt x="238469" y="1310059"/>
                    <a:pt x="236267" y="1323387"/>
                    <a:pt x="243840" y="1330960"/>
                  </a:cubicBezTo>
                  <a:cubicBezTo>
                    <a:pt x="252492" y="1339612"/>
                    <a:pt x="299504" y="1358128"/>
                    <a:pt x="314960" y="1361440"/>
                  </a:cubicBezTo>
                  <a:cubicBezTo>
                    <a:pt x="554548" y="1412780"/>
                    <a:pt x="347912" y="1362058"/>
                    <a:pt x="467360" y="1391920"/>
                  </a:cubicBezTo>
                  <a:lnTo>
                    <a:pt x="731520" y="1381760"/>
                  </a:lnTo>
                  <a:cubicBezTo>
                    <a:pt x="762138" y="1380010"/>
                    <a:pt x="793866" y="1381298"/>
                    <a:pt x="822960" y="1371600"/>
                  </a:cubicBezTo>
                  <a:cubicBezTo>
                    <a:pt x="846128" y="1363877"/>
                    <a:pt x="883920" y="1330960"/>
                    <a:pt x="883920" y="1330960"/>
                  </a:cubicBezTo>
                  <a:cubicBezTo>
                    <a:pt x="890693" y="1320800"/>
                    <a:pt x="897143" y="1310416"/>
                    <a:pt x="904240" y="1300480"/>
                  </a:cubicBezTo>
                  <a:cubicBezTo>
                    <a:pt x="914082" y="1286701"/>
                    <a:pt x="926319" y="1274542"/>
                    <a:pt x="934720" y="1259840"/>
                  </a:cubicBezTo>
                  <a:cubicBezTo>
                    <a:pt x="940033" y="1250541"/>
                    <a:pt x="941493" y="1239520"/>
                    <a:pt x="944880" y="1229360"/>
                  </a:cubicBezTo>
                  <a:cubicBezTo>
                    <a:pt x="948267" y="1195493"/>
                    <a:pt x="950227" y="1161454"/>
                    <a:pt x="955040" y="1127760"/>
                  </a:cubicBezTo>
                  <a:cubicBezTo>
                    <a:pt x="957015" y="1113937"/>
                    <a:pt x="963468" y="1100976"/>
                    <a:pt x="965200" y="1087120"/>
                  </a:cubicBezTo>
                  <a:cubicBezTo>
                    <a:pt x="970258" y="1046654"/>
                    <a:pt x="957122" y="1001676"/>
                    <a:pt x="975360" y="965200"/>
                  </a:cubicBezTo>
                  <a:cubicBezTo>
                    <a:pt x="984939" y="946042"/>
                    <a:pt x="1017162" y="954459"/>
                    <a:pt x="1036320" y="944880"/>
                  </a:cubicBezTo>
                  <a:cubicBezTo>
                    <a:pt x="1049867" y="938107"/>
                    <a:pt x="1062779" y="929878"/>
                    <a:pt x="1076960" y="924560"/>
                  </a:cubicBezTo>
                  <a:cubicBezTo>
                    <a:pt x="1090035" y="919657"/>
                    <a:pt x="1104174" y="918236"/>
                    <a:pt x="1117600" y="914400"/>
                  </a:cubicBezTo>
                  <a:cubicBezTo>
                    <a:pt x="1127898" y="911458"/>
                    <a:pt x="1137920" y="907627"/>
                    <a:pt x="1148080" y="904240"/>
                  </a:cubicBezTo>
                  <a:cubicBezTo>
                    <a:pt x="1154853" y="894080"/>
                    <a:pt x="1167948" y="885962"/>
                    <a:pt x="1168400" y="873760"/>
                  </a:cubicBezTo>
                  <a:cubicBezTo>
                    <a:pt x="1171450" y="791403"/>
                    <a:pt x="1171237" y="671749"/>
                    <a:pt x="1148080" y="579120"/>
                  </a:cubicBezTo>
                  <a:cubicBezTo>
                    <a:pt x="1142100" y="555201"/>
                    <a:pt x="1136917" y="530892"/>
                    <a:pt x="1127760" y="508000"/>
                  </a:cubicBezTo>
                  <a:cubicBezTo>
                    <a:pt x="1123225" y="496663"/>
                    <a:pt x="1114213" y="487680"/>
                    <a:pt x="1107440" y="477520"/>
                  </a:cubicBezTo>
                  <a:cubicBezTo>
                    <a:pt x="1096578" y="401483"/>
                    <a:pt x="1085224" y="358741"/>
                    <a:pt x="1107440" y="274320"/>
                  </a:cubicBezTo>
                  <a:cubicBezTo>
                    <a:pt x="1113655" y="250702"/>
                    <a:pt x="1135515" y="234301"/>
                    <a:pt x="1148080" y="213360"/>
                  </a:cubicBezTo>
                  <a:cubicBezTo>
                    <a:pt x="1182454" y="156069"/>
                    <a:pt x="1148870" y="185740"/>
                    <a:pt x="1198880" y="152400"/>
                  </a:cubicBezTo>
                  <a:cubicBezTo>
                    <a:pt x="1205653" y="142240"/>
                    <a:pt x="1211383" y="131301"/>
                    <a:pt x="1219200" y="121920"/>
                  </a:cubicBezTo>
                  <a:cubicBezTo>
                    <a:pt x="1243646" y="92584"/>
                    <a:pt x="1250190" y="91100"/>
                    <a:pt x="1280160" y="71120"/>
                  </a:cubicBezTo>
                  <a:cubicBezTo>
                    <a:pt x="1270000" y="64347"/>
                    <a:pt x="1260838" y="55759"/>
                    <a:pt x="1249680" y="50800"/>
                  </a:cubicBezTo>
                  <a:cubicBezTo>
                    <a:pt x="1230107" y="42101"/>
                    <a:pt x="1206542" y="42361"/>
                    <a:pt x="1188720" y="30480"/>
                  </a:cubicBezTo>
                  <a:cubicBezTo>
                    <a:pt x="1149329" y="4219"/>
                    <a:pt x="1169824" y="14021"/>
                    <a:pt x="1127760" y="0"/>
                  </a:cubicBezTo>
                  <a:cubicBezTo>
                    <a:pt x="1053253" y="3387"/>
                    <a:pt x="978367" y="1924"/>
                    <a:pt x="904240" y="10160"/>
                  </a:cubicBezTo>
                  <a:cubicBezTo>
                    <a:pt x="886114" y="12174"/>
                    <a:pt x="870517" y="24076"/>
                    <a:pt x="853440" y="30480"/>
                  </a:cubicBezTo>
                  <a:cubicBezTo>
                    <a:pt x="824289" y="41412"/>
                    <a:pt x="814345" y="42794"/>
                    <a:pt x="782320" y="50800"/>
                  </a:cubicBezTo>
                  <a:cubicBezTo>
                    <a:pt x="752350" y="70780"/>
                    <a:pt x="745806" y="72264"/>
                    <a:pt x="721360" y="101600"/>
                  </a:cubicBezTo>
                  <a:cubicBezTo>
                    <a:pt x="713543" y="110981"/>
                    <a:pt x="708857" y="122699"/>
                    <a:pt x="701040" y="132080"/>
                  </a:cubicBezTo>
                  <a:cubicBezTo>
                    <a:pt x="691842" y="143118"/>
                    <a:pt x="679758" y="151522"/>
                    <a:pt x="670560" y="162560"/>
                  </a:cubicBezTo>
                  <a:cubicBezTo>
                    <a:pt x="662743" y="171941"/>
                    <a:pt x="658874" y="184406"/>
                    <a:pt x="650240" y="193040"/>
                  </a:cubicBezTo>
                  <a:cubicBezTo>
                    <a:pt x="641606" y="201674"/>
                    <a:pt x="628394" y="204726"/>
                    <a:pt x="619760" y="213360"/>
                  </a:cubicBezTo>
                  <a:cubicBezTo>
                    <a:pt x="607786" y="225334"/>
                    <a:pt x="601254" y="242026"/>
                    <a:pt x="589280" y="254000"/>
                  </a:cubicBezTo>
                  <a:cubicBezTo>
                    <a:pt x="580646" y="262634"/>
                    <a:pt x="567434" y="265686"/>
                    <a:pt x="558800" y="274320"/>
                  </a:cubicBezTo>
                  <a:lnTo>
                    <a:pt x="558800" y="284480"/>
                  </a:lnTo>
                  <a:lnTo>
                    <a:pt x="609600" y="314960"/>
                  </a:lnTo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50000">
                  <a:schemeClr val="tx1">
                    <a:alpha val="89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1" dirty="0" smtClean="0">
                <a:solidFill>
                  <a:srgbClr val="570000"/>
                </a:solidFill>
              </a:rPr>
              <a:t>Application of Genomics Knowledge</a:t>
            </a:r>
            <a:endParaRPr lang="en-US" sz="3600" b="1" dirty="0">
              <a:solidFill>
                <a:srgbClr val="57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4478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Known QTLs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-1352983" y="2948717"/>
            <a:ext cx="3311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DNA information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62000" y="24384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Linkage maps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09600" y="616803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Expression profiles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85800" y="47244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Whole genome sequences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09600" y="34290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Genetic/allelic diversity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858000" y="5257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GMO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477000" y="2521803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Application in current cultivars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705600" y="41148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Application in breeding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477000" y="7620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trait-controlling genes</a:t>
            </a:r>
            <a:endParaRPr lang="en-US" dirty="0"/>
          </a:p>
        </p:txBody>
      </p:sp>
      <p:sp>
        <p:nvSpPr>
          <p:cNvPr id="163" name="TextBox 162"/>
          <p:cNvSpPr txBox="1"/>
          <p:nvPr/>
        </p:nvSpPr>
        <p:spPr>
          <a:xfrm rot="5400000">
            <a:off x="7257618" y="2948717"/>
            <a:ext cx="3311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Application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4001" t="19123" r="62"/>
          <a:stretch>
            <a:fillRect/>
          </a:stretch>
        </p:blipFill>
        <p:spPr bwMode="auto">
          <a:xfrm>
            <a:off x="0" y="5909318"/>
            <a:ext cx="91440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5909316"/>
            <a:ext cx="9144000" cy="685800"/>
          </a:xfrm>
          <a:prstGeom prst="rect">
            <a:avLst/>
          </a:prstGeom>
          <a:gradFill>
            <a:gsLst>
              <a:gs pos="0">
                <a:srgbClr val="DEE8BC"/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2" name="Group 170"/>
          <p:cNvGrpSpPr/>
          <p:nvPr/>
        </p:nvGrpSpPr>
        <p:grpSpPr>
          <a:xfrm>
            <a:off x="1981200" y="685800"/>
            <a:ext cx="4800600" cy="5387321"/>
            <a:chOff x="1981200" y="685800"/>
            <a:chExt cx="4800600" cy="5387321"/>
          </a:xfrm>
        </p:grpSpPr>
        <p:grpSp>
          <p:nvGrpSpPr>
            <p:cNvPr id="3" name="Group 167"/>
            <p:cNvGrpSpPr/>
            <p:nvPr/>
          </p:nvGrpSpPr>
          <p:grpSpPr>
            <a:xfrm>
              <a:off x="1981200" y="762000"/>
              <a:ext cx="4800600" cy="5257800"/>
              <a:chOff x="1981200" y="762000"/>
              <a:chExt cx="4800600" cy="5257800"/>
            </a:xfrm>
          </p:grpSpPr>
          <p:cxnSp>
            <p:nvCxnSpPr>
              <p:cNvPr id="45" name="Elbow Connector 44"/>
              <p:cNvCxnSpPr/>
              <p:nvPr/>
            </p:nvCxnSpPr>
            <p:spPr>
              <a:xfrm>
                <a:off x="2362200" y="1295400"/>
                <a:ext cx="4191000" cy="1066800"/>
              </a:xfrm>
              <a:prstGeom prst="bentConnector3">
                <a:avLst>
                  <a:gd name="adj1" fmla="val 50000"/>
                </a:avLst>
              </a:prstGeom>
              <a:ln w="76200">
                <a:solidFill>
                  <a:srgbClr val="FF33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Elbow Connector 50"/>
              <p:cNvCxnSpPr/>
              <p:nvPr/>
            </p:nvCxnSpPr>
            <p:spPr>
              <a:xfrm>
                <a:off x="2209800" y="2819400"/>
                <a:ext cx="2667000" cy="1219200"/>
              </a:xfrm>
              <a:prstGeom prst="bentConnector3">
                <a:avLst>
                  <a:gd name="adj1" fmla="val 50000"/>
                </a:avLst>
              </a:prstGeom>
              <a:ln w="76200">
                <a:solidFill>
                  <a:srgbClr val="24B62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Elbow Connector 57"/>
              <p:cNvCxnSpPr/>
              <p:nvPr/>
            </p:nvCxnSpPr>
            <p:spPr>
              <a:xfrm flipV="1">
                <a:off x="2133600" y="838200"/>
                <a:ext cx="1828800" cy="1143000"/>
              </a:xfrm>
              <a:prstGeom prst="bentConnector3">
                <a:avLst>
                  <a:gd name="adj1" fmla="val 50000"/>
                </a:avLst>
              </a:prstGeom>
              <a:ln w="762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Elbow Connector 59"/>
              <p:cNvCxnSpPr/>
              <p:nvPr/>
            </p:nvCxnSpPr>
            <p:spPr>
              <a:xfrm flipV="1">
                <a:off x="2362200" y="2895600"/>
                <a:ext cx="3124200" cy="1905000"/>
              </a:xfrm>
              <a:prstGeom prst="bentConnector3">
                <a:avLst>
                  <a:gd name="adj1" fmla="val 50000"/>
                </a:avLst>
              </a:prstGeom>
              <a:ln w="76200">
                <a:solidFill>
                  <a:srgbClr val="0099FF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Elbow Connector 63"/>
              <p:cNvCxnSpPr/>
              <p:nvPr/>
            </p:nvCxnSpPr>
            <p:spPr>
              <a:xfrm>
                <a:off x="2057400" y="2362200"/>
                <a:ext cx="3429000" cy="914400"/>
              </a:xfrm>
              <a:prstGeom prst="bentConnector3">
                <a:avLst>
                  <a:gd name="adj1" fmla="val 50000"/>
                </a:avLst>
              </a:prstGeom>
              <a:ln w="762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Elbow Connector 65"/>
              <p:cNvCxnSpPr/>
              <p:nvPr/>
            </p:nvCxnSpPr>
            <p:spPr>
              <a:xfrm flipV="1">
                <a:off x="2438400" y="5181600"/>
                <a:ext cx="3048000" cy="533400"/>
              </a:xfrm>
              <a:prstGeom prst="bentConnector3">
                <a:avLst>
                  <a:gd name="adj1" fmla="val 50000"/>
                </a:avLst>
              </a:prstGeom>
              <a:ln w="762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Elbow Connector 67"/>
              <p:cNvCxnSpPr/>
              <p:nvPr/>
            </p:nvCxnSpPr>
            <p:spPr>
              <a:xfrm rot="16200000" flipH="1">
                <a:off x="2446020" y="2293620"/>
                <a:ext cx="4114800" cy="1143000"/>
              </a:xfrm>
              <a:prstGeom prst="bentConnector3">
                <a:avLst>
                  <a:gd name="adj1" fmla="val 44074"/>
                </a:avLst>
              </a:prstGeom>
              <a:ln w="762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Elbow Connector 71"/>
              <p:cNvCxnSpPr/>
              <p:nvPr/>
            </p:nvCxnSpPr>
            <p:spPr>
              <a:xfrm rot="16200000" flipH="1">
                <a:off x="2133600" y="3352800"/>
                <a:ext cx="4572000" cy="457200"/>
              </a:xfrm>
              <a:prstGeom prst="bentConnector3">
                <a:avLst>
                  <a:gd name="adj1" fmla="val 46889"/>
                </a:avLst>
              </a:prstGeom>
              <a:ln w="76200">
                <a:solidFill>
                  <a:srgbClr val="0099FF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Elbow Connector 74"/>
              <p:cNvCxnSpPr/>
              <p:nvPr/>
            </p:nvCxnSpPr>
            <p:spPr>
              <a:xfrm>
                <a:off x="2590800" y="1295400"/>
                <a:ext cx="3581400" cy="2895600"/>
              </a:xfrm>
              <a:prstGeom prst="bentConnector3">
                <a:avLst>
                  <a:gd name="adj1" fmla="val 71"/>
                </a:avLst>
              </a:prstGeom>
              <a:ln w="76200">
                <a:solidFill>
                  <a:srgbClr val="FF33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Elbow Connector 81"/>
              <p:cNvCxnSpPr/>
              <p:nvPr/>
            </p:nvCxnSpPr>
            <p:spPr>
              <a:xfrm rot="16200000" flipH="1">
                <a:off x="2324100" y="3314700"/>
                <a:ext cx="2819400" cy="914400"/>
              </a:xfrm>
              <a:prstGeom prst="bentConnector3">
                <a:avLst>
                  <a:gd name="adj1" fmla="val 43153"/>
                </a:avLst>
              </a:prstGeom>
              <a:ln w="762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Elbow Connector 87"/>
              <p:cNvCxnSpPr/>
              <p:nvPr/>
            </p:nvCxnSpPr>
            <p:spPr>
              <a:xfrm>
                <a:off x="2438400" y="948899"/>
                <a:ext cx="4038600" cy="575101"/>
              </a:xfrm>
              <a:prstGeom prst="bentConnector3">
                <a:avLst>
                  <a:gd name="adj1" fmla="val 22579"/>
                </a:avLst>
              </a:prstGeom>
              <a:ln w="76200">
                <a:solidFill>
                  <a:srgbClr val="324D3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Elbow Connector 94"/>
              <p:cNvCxnSpPr/>
              <p:nvPr/>
            </p:nvCxnSpPr>
            <p:spPr>
              <a:xfrm rot="10800000">
                <a:off x="2057400" y="4495800"/>
                <a:ext cx="3276600" cy="1371600"/>
              </a:xfrm>
              <a:prstGeom prst="bentConnector3">
                <a:avLst>
                  <a:gd name="adj1" fmla="val 50000"/>
                </a:avLst>
              </a:prstGeom>
              <a:ln w="76200">
                <a:solidFill>
                  <a:srgbClr val="FFC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Elbow Connector 98"/>
              <p:cNvCxnSpPr/>
              <p:nvPr/>
            </p:nvCxnSpPr>
            <p:spPr>
              <a:xfrm flipV="1">
                <a:off x="4724400" y="1066800"/>
                <a:ext cx="1600200" cy="914400"/>
              </a:xfrm>
              <a:prstGeom prst="bentConnector3">
                <a:avLst>
                  <a:gd name="adj1" fmla="val 50000"/>
                </a:avLst>
              </a:prstGeom>
              <a:ln w="76200">
                <a:solidFill>
                  <a:srgbClr val="FFC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Elbow Connector 101"/>
              <p:cNvCxnSpPr/>
              <p:nvPr/>
            </p:nvCxnSpPr>
            <p:spPr>
              <a:xfrm rot="5400000">
                <a:off x="4953000" y="4038600"/>
                <a:ext cx="1676400" cy="609600"/>
              </a:xfrm>
              <a:prstGeom prst="bentConnector3">
                <a:avLst>
                  <a:gd name="adj1" fmla="val 50000"/>
                </a:avLst>
              </a:prstGeom>
              <a:ln w="762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Elbow Connector 104"/>
              <p:cNvCxnSpPr/>
              <p:nvPr/>
            </p:nvCxnSpPr>
            <p:spPr>
              <a:xfrm rot="16200000" flipH="1">
                <a:off x="4343400" y="3352800"/>
                <a:ext cx="3124200" cy="1143000"/>
              </a:xfrm>
              <a:prstGeom prst="bentConnector3">
                <a:avLst>
                  <a:gd name="adj1" fmla="val 46748"/>
                </a:avLst>
              </a:prstGeom>
              <a:ln w="76200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Elbow Connector 108"/>
              <p:cNvCxnSpPr/>
              <p:nvPr/>
            </p:nvCxnSpPr>
            <p:spPr>
              <a:xfrm rot="10800000">
                <a:off x="6172200" y="4197532"/>
                <a:ext cx="533400" cy="339299"/>
              </a:xfrm>
              <a:prstGeom prst="bentConnector3">
                <a:avLst>
                  <a:gd name="adj1" fmla="val 70952"/>
                </a:avLst>
              </a:prstGeom>
              <a:ln w="76200">
                <a:solidFill>
                  <a:srgbClr val="FF33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Elbow Connector 112"/>
              <p:cNvCxnSpPr/>
              <p:nvPr/>
            </p:nvCxnSpPr>
            <p:spPr>
              <a:xfrm>
                <a:off x="4191000" y="4953000"/>
                <a:ext cx="2590800" cy="533400"/>
              </a:xfrm>
              <a:prstGeom prst="bentConnector3">
                <a:avLst>
                  <a:gd name="adj1" fmla="val 41765"/>
                </a:avLst>
              </a:prstGeom>
              <a:ln w="762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Elbow Connector 116"/>
              <p:cNvCxnSpPr/>
              <p:nvPr/>
            </p:nvCxnSpPr>
            <p:spPr>
              <a:xfrm rot="10800000">
                <a:off x="3048000" y="1752600"/>
                <a:ext cx="1676400" cy="228600"/>
              </a:xfrm>
              <a:prstGeom prst="bentConnector3">
                <a:avLst>
                  <a:gd name="adj1" fmla="val 71818"/>
                </a:avLst>
              </a:prstGeom>
              <a:ln w="76200">
                <a:solidFill>
                  <a:srgbClr val="FFC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Elbow Connector 120"/>
              <p:cNvCxnSpPr/>
              <p:nvPr/>
            </p:nvCxnSpPr>
            <p:spPr>
              <a:xfrm flipV="1">
                <a:off x="5486400" y="2743200"/>
                <a:ext cx="914400" cy="543560"/>
              </a:xfrm>
              <a:prstGeom prst="bentConnector3">
                <a:avLst>
                  <a:gd name="adj1" fmla="val 34444"/>
                </a:avLst>
              </a:prstGeom>
              <a:ln w="762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Elbow Connector 123"/>
              <p:cNvCxnSpPr/>
              <p:nvPr/>
            </p:nvCxnSpPr>
            <p:spPr>
              <a:xfrm rot="16200000" flipH="1">
                <a:off x="5303520" y="3017520"/>
                <a:ext cx="944880" cy="640080"/>
              </a:xfrm>
              <a:prstGeom prst="bentConnector3">
                <a:avLst>
                  <a:gd name="adj1" fmla="val 68279"/>
                </a:avLst>
              </a:prstGeom>
              <a:ln w="76200">
                <a:solidFill>
                  <a:srgbClr val="0099FF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Elbow Connector 130"/>
              <p:cNvCxnSpPr/>
              <p:nvPr/>
            </p:nvCxnSpPr>
            <p:spPr>
              <a:xfrm>
                <a:off x="4419600" y="5569858"/>
                <a:ext cx="838200" cy="294640"/>
              </a:xfrm>
              <a:prstGeom prst="bentConnector3">
                <a:avLst>
                  <a:gd name="adj1" fmla="val 105758"/>
                </a:avLst>
              </a:prstGeom>
              <a:ln w="76200">
                <a:solidFill>
                  <a:srgbClr val="FFC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Elbow Connector 139"/>
              <p:cNvCxnSpPr/>
              <p:nvPr/>
            </p:nvCxnSpPr>
            <p:spPr>
              <a:xfrm rot="16200000" flipV="1">
                <a:off x="3157220" y="2329180"/>
                <a:ext cx="3286760" cy="152400"/>
              </a:xfrm>
              <a:prstGeom prst="bentConnector3">
                <a:avLst>
                  <a:gd name="adj1" fmla="val 39181"/>
                </a:avLst>
              </a:prstGeom>
              <a:ln w="76200">
                <a:solidFill>
                  <a:srgbClr val="24B62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Elbow Connector 143"/>
              <p:cNvCxnSpPr/>
              <p:nvPr/>
            </p:nvCxnSpPr>
            <p:spPr>
              <a:xfrm rot="5400000">
                <a:off x="2705100" y="5372100"/>
                <a:ext cx="1219200" cy="76200"/>
              </a:xfrm>
              <a:prstGeom prst="bentConnector3">
                <a:avLst>
                  <a:gd name="adj1" fmla="val 50000"/>
                </a:avLst>
              </a:prstGeom>
              <a:ln w="76200">
                <a:solidFill>
                  <a:srgbClr val="0099FF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Elbow Connector 61"/>
              <p:cNvCxnSpPr/>
              <p:nvPr/>
            </p:nvCxnSpPr>
            <p:spPr>
              <a:xfrm>
                <a:off x="1981200" y="3657600"/>
                <a:ext cx="2438400" cy="1905000"/>
              </a:xfrm>
              <a:prstGeom prst="bentConnector3">
                <a:avLst>
                  <a:gd name="adj1" fmla="val 40833"/>
                </a:avLst>
              </a:prstGeom>
              <a:ln w="76200">
                <a:solidFill>
                  <a:srgbClr val="FFC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9" name="Freeform 168"/>
            <p:cNvSpPr/>
            <p:nvPr/>
          </p:nvSpPr>
          <p:spPr>
            <a:xfrm>
              <a:off x="2971800" y="2819400"/>
              <a:ext cx="3002280" cy="3253721"/>
            </a:xfrm>
            <a:custGeom>
              <a:avLst/>
              <a:gdLst>
                <a:gd name="connsiteX0" fmla="*/ 1596778 w 2775338"/>
                <a:gd name="connsiteY0" fmla="*/ 995680 h 3075921"/>
                <a:gd name="connsiteX1" fmla="*/ 1596778 w 2775338"/>
                <a:gd name="connsiteY1" fmla="*/ 995680 h 3075921"/>
                <a:gd name="connsiteX2" fmla="*/ 1566298 w 2775338"/>
                <a:gd name="connsiteY2" fmla="*/ 1097280 h 3075921"/>
                <a:gd name="connsiteX3" fmla="*/ 1556138 w 2775338"/>
                <a:gd name="connsiteY3" fmla="*/ 1127760 h 3075921"/>
                <a:gd name="connsiteX4" fmla="*/ 1515498 w 2775338"/>
                <a:gd name="connsiteY4" fmla="*/ 1158240 h 3075921"/>
                <a:gd name="connsiteX5" fmla="*/ 1444378 w 2775338"/>
                <a:gd name="connsiteY5" fmla="*/ 1229360 h 3075921"/>
                <a:gd name="connsiteX6" fmla="*/ 1342778 w 2775338"/>
                <a:gd name="connsiteY6" fmla="*/ 1209040 h 3075921"/>
                <a:gd name="connsiteX7" fmla="*/ 1231018 w 2775338"/>
                <a:gd name="connsiteY7" fmla="*/ 1178560 h 3075921"/>
                <a:gd name="connsiteX8" fmla="*/ 1200538 w 2775338"/>
                <a:gd name="connsiteY8" fmla="*/ 1158240 h 3075921"/>
                <a:gd name="connsiteX9" fmla="*/ 1109098 w 2775338"/>
                <a:gd name="connsiteY9" fmla="*/ 1137920 h 3075921"/>
                <a:gd name="connsiteX10" fmla="*/ 1068458 w 2775338"/>
                <a:gd name="connsiteY10" fmla="*/ 1127760 h 3075921"/>
                <a:gd name="connsiteX11" fmla="*/ 1017658 w 2775338"/>
                <a:gd name="connsiteY11" fmla="*/ 1168400 h 3075921"/>
                <a:gd name="connsiteX12" fmla="*/ 956698 w 2775338"/>
                <a:gd name="connsiteY12" fmla="*/ 1219200 h 3075921"/>
                <a:gd name="connsiteX13" fmla="*/ 905898 w 2775338"/>
                <a:gd name="connsiteY13" fmla="*/ 1483360 h 3075921"/>
                <a:gd name="connsiteX14" fmla="*/ 875418 w 2775338"/>
                <a:gd name="connsiteY14" fmla="*/ 1493520 h 3075921"/>
                <a:gd name="connsiteX15" fmla="*/ 794138 w 2775338"/>
                <a:gd name="connsiteY15" fmla="*/ 1513840 h 3075921"/>
                <a:gd name="connsiteX16" fmla="*/ 621418 w 2775338"/>
                <a:gd name="connsiteY16" fmla="*/ 1534160 h 3075921"/>
                <a:gd name="connsiteX17" fmla="*/ 580778 w 2775338"/>
                <a:gd name="connsiteY17" fmla="*/ 1544320 h 3075921"/>
                <a:gd name="connsiteX18" fmla="*/ 550298 w 2775338"/>
                <a:gd name="connsiteY18" fmla="*/ 1574800 h 3075921"/>
                <a:gd name="connsiteX19" fmla="*/ 499498 w 2775338"/>
                <a:gd name="connsiteY19" fmla="*/ 1615440 h 3075921"/>
                <a:gd name="connsiteX20" fmla="*/ 469018 w 2775338"/>
                <a:gd name="connsiteY20" fmla="*/ 1717040 h 3075921"/>
                <a:gd name="connsiteX21" fmla="*/ 448698 w 2775338"/>
                <a:gd name="connsiteY21" fmla="*/ 1869440 h 3075921"/>
                <a:gd name="connsiteX22" fmla="*/ 418218 w 2775338"/>
                <a:gd name="connsiteY22" fmla="*/ 1910080 h 3075921"/>
                <a:gd name="connsiteX23" fmla="*/ 408058 w 2775338"/>
                <a:gd name="connsiteY23" fmla="*/ 1950720 h 3075921"/>
                <a:gd name="connsiteX24" fmla="*/ 387738 w 2775338"/>
                <a:gd name="connsiteY24" fmla="*/ 1981200 h 3075921"/>
                <a:gd name="connsiteX25" fmla="*/ 225178 w 2775338"/>
                <a:gd name="connsiteY25" fmla="*/ 2052320 h 3075921"/>
                <a:gd name="connsiteX26" fmla="*/ 164218 w 2775338"/>
                <a:gd name="connsiteY26" fmla="*/ 2082800 h 3075921"/>
                <a:gd name="connsiteX27" fmla="*/ 21978 w 2775338"/>
                <a:gd name="connsiteY27" fmla="*/ 2123440 h 3075921"/>
                <a:gd name="connsiteX28" fmla="*/ 21978 w 2775338"/>
                <a:gd name="connsiteY28" fmla="*/ 2235200 h 3075921"/>
                <a:gd name="connsiteX29" fmla="*/ 52458 w 2775338"/>
                <a:gd name="connsiteY29" fmla="*/ 2265680 h 3075921"/>
                <a:gd name="connsiteX30" fmla="*/ 72778 w 2775338"/>
                <a:gd name="connsiteY30" fmla="*/ 2296160 h 3075921"/>
                <a:gd name="connsiteX31" fmla="*/ 133738 w 2775338"/>
                <a:gd name="connsiteY31" fmla="*/ 2367280 h 3075921"/>
                <a:gd name="connsiteX32" fmla="*/ 143898 w 2775338"/>
                <a:gd name="connsiteY32" fmla="*/ 2407920 h 3075921"/>
                <a:gd name="connsiteX33" fmla="*/ 174378 w 2775338"/>
                <a:gd name="connsiteY33" fmla="*/ 2418080 h 3075921"/>
                <a:gd name="connsiteX34" fmla="*/ 184538 w 2775338"/>
                <a:gd name="connsiteY34" fmla="*/ 2479040 h 3075921"/>
                <a:gd name="connsiteX35" fmla="*/ 215018 w 2775338"/>
                <a:gd name="connsiteY35" fmla="*/ 2540000 h 3075921"/>
                <a:gd name="connsiteX36" fmla="*/ 225178 w 2775338"/>
                <a:gd name="connsiteY36" fmla="*/ 2631440 h 3075921"/>
                <a:gd name="connsiteX37" fmla="*/ 255658 w 2775338"/>
                <a:gd name="connsiteY37" fmla="*/ 2641600 h 3075921"/>
                <a:gd name="connsiteX38" fmla="*/ 428378 w 2775338"/>
                <a:gd name="connsiteY38" fmla="*/ 2672080 h 3075921"/>
                <a:gd name="connsiteX39" fmla="*/ 469018 w 2775338"/>
                <a:gd name="connsiteY39" fmla="*/ 2692400 h 3075921"/>
                <a:gd name="connsiteX40" fmla="*/ 529978 w 2775338"/>
                <a:gd name="connsiteY40" fmla="*/ 2702560 h 3075921"/>
                <a:gd name="connsiteX41" fmla="*/ 580778 w 2775338"/>
                <a:gd name="connsiteY41" fmla="*/ 2763520 h 3075921"/>
                <a:gd name="connsiteX42" fmla="*/ 641738 w 2775338"/>
                <a:gd name="connsiteY42" fmla="*/ 2824480 h 3075921"/>
                <a:gd name="connsiteX43" fmla="*/ 672218 w 2775338"/>
                <a:gd name="connsiteY43" fmla="*/ 2854960 h 3075921"/>
                <a:gd name="connsiteX44" fmla="*/ 702698 w 2775338"/>
                <a:gd name="connsiteY44" fmla="*/ 2885440 h 3075921"/>
                <a:gd name="connsiteX45" fmla="*/ 733178 w 2775338"/>
                <a:gd name="connsiteY45" fmla="*/ 3027680 h 3075921"/>
                <a:gd name="connsiteX46" fmla="*/ 773818 w 2775338"/>
                <a:gd name="connsiteY46" fmla="*/ 3048000 h 3075921"/>
                <a:gd name="connsiteX47" fmla="*/ 1231018 w 2775338"/>
                <a:gd name="connsiteY47" fmla="*/ 3027680 h 3075921"/>
                <a:gd name="connsiteX48" fmla="*/ 1464698 w 2775338"/>
                <a:gd name="connsiteY48" fmla="*/ 2987040 h 3075921"/>
                <a:gd name="connsiteX49" fmla="*/ 1545978 w 2775338"/>
                <a:gd name="connsiteY49" fmla="*/ 2956560 h 3075921"/>
                <a:gd name="connsiteX50" fmla="*/ 1576458 w 2775338"/>
                <a:gd name="connsiteY50" fmla="*/ 2936240 h 3075921"/>
                <a:gd name="connsiteX51" fmla="*/ 1606938 w 2775338"/>
                <a:gd name="connsiteY51" fmla="*/ 2926080 h 3075921"/>
                <a:gd name="connsiteX52" fmla="*/ 1678058 w 2775338"/>
                <a:gd name="connsiteY52" fmla="*/ 2885440 h 3075921"/>
                <a:gd name="connsiteX53" fmla="*/ 1799978 w 2775338"/>
                <a:gd name="connsiteY53" fmla="*/ 2794000 h 3075921"/>
                <a:gd name="connsiteX54" fmla="*/ 1840618 w 2775338"/>
                <a:gd name="connsiteY54" fmla="*/ 2702560 h 3075921"/>
                <a:gd name="connsiteX55" fmla="*/ 1860938 w 2775338"/>
                <a:gd name="connsiteY55" fmla="*/ 2519680 h 3075921"/>
                <a:gd name="connsiteX56" fmla="*/ 1871098 w 2775338"/>
                <a:gd name="connsiteY56" fmla="*/ 2468880 h 3075921"/>
                <a:gd name="connsiteX57" fmla="*/ 1901578 w 2775338"/>
                <a:gd name="connsiteY57" fmla="*/ 2448560 h 3075921"/>
                <a:gd name="connsiteX58" fmla="*/ 1972698 w 2775338"/>
                <a:gd name="connsiteY58" fmla="*/ 2438400 h 3075921"/>
                <a:gd name="connsiteX59" fmla="*/ 2043818 w 2775338"/>
                <a:gd name="connsiteY59" fmla="*/ 2407920 h 3075921"/>
                <a:gd name="connsiteX60" fmla="*/ 2114938 w 2775338"/>
                <a:gd name="connsiteY60" fmla="*/ 2387600 h 3075921"/>
                <a:gd name="connsiteX61" fmla="*/ 2440058 w 2775338"/>
                <a:gd name="connsiteY61" fmla="*/ 2377440 h 3075921"/>
                <a:gd name="connsiteX62" fmla="*/ 2511178 w 2775338"/>
                <a:gd name="connsiteY62" fmla="*/ 2336800 h 3075921"/>
                <a:gd name="connsiteX63" fmla="*/ 2602618 w 2775338"/>
                <a:gd name="connsiteY63" fmla="*/ 2245360 h 3075921"/>
                <a:gd name="connsiteX64" fmla="*/ 2653418 w 2775338"/>
                <a:gd name="connsiteY64" fmla="*/ 2184400 h 3075921"/>
                <a:gd name="connsiteX65" fmla="*/ 2663578 w 2775338"/>
                <a:gd name="connsiteY65" fmla="*/ 2143760 h 3075921"/>
                <a:gd name="connsiteX66" fmla="*/ 2673738 w 2775338"/>
                <a:gd name="connsiteY66" fmla="*/ 2092960 h 3075921"/>
                <a:gd name="connsiteX67" fmla="*/ 2724538 w 2775338"/>
                <a:gd name="connsiteY67" fmla="*/ 1960880 h 3075921"/>
                <a:gd name="connsiteX68" fmla="*/ 2744858 w 2775338"/>
                <a:gd name="connsiteY68" fmla="*/ 1838960 h 3075921"/>
                <a:gd name="connsiteX69" fmla="*/ 2775338 w 2775338"/>
                <a:gd name="connsiteY69" fmla="*/ 1706880 h 3075921"/>
                <a:gd name="connsiteX70" fmla="*/ 2765178 w 2775338"/>
                <a:gd name="connsiteY70" fmla="*/ 1412240 h 3075921"/>
                <a:gd name="connsiteX71" fmla="*/ 2755018 w 2775338"/>
                <a:gd name="connsiteY71" fmla="*/ 1300480 h 3075921"/>
                <a:gd name="connsiteX72" fmla="*/ 2724538 w 2775338"/>
                <a:gd name="connsiteY72" fmla="*/ 1280160 h 3075921"/>
                <a:gd name="connsiteX73" fmla="*/ 2694058 w 2775338"/>
                <a:gd name="connsiteY73" fmla="*/ 1219200 h 3075921"/>
                <a:gd name="connsiteX74" fmla="*/ 2663578 w 2775338"/>
                <a:gd name="connsiteY74" fmla="*/ 1198880 h 3075921"/>
                <a:gd name="connsiteX75" fmla="*/ 2633098 w 2775338"/>
                <a:gd name="connsiteY75" fmla="*/ 1168400 h 3075921"/>
                <a:gd name="connsiteX76" fmla="*/ 2602618 w 2775338"/>
                <a:gd name="connsiteY76" fmla="*/ 1117600 h 3075921"/>
                <a:gd name="connsiteX77" fmla="*/ 2572138 w 2775338"/>
                <a:gd name="connsiteY77" fmla="*/ 1097280 h 3075921"/>
                <a:gd name="connsiteX78" fmla="*/ 2531498 w 2775338"/>
                <a:gd name="connsiteY78" fmla="*/ 1066800 h 3075921"/>
                <a:gd name="connsiteX79" fmla="*/ 2450218 w 2775338"/>
                <a:gd name="connsiteY79" fmla="*/ 985520 h 3075921"/>
                <a:gd name="connsiteX80" fmla="*/ 2399418 w 2775338"/>
                <a:gd name="connsiteY80" fmla="*/ 914400 h 3075921"/>
                <a:gd name="connsiteX81" fmla="*/ 2389258 w 2775338"/>
                <a:gd name="connsiteY81" fmla="*/ 558800 h 3075921"/>
                <a:gd name="connsiteX82" fmla="*/ 2409578 w 2775338"/>
                <a:gd name="connsiteY82" fmla="*/ 508000 h 3075921"/>
                <a:gd name="connsiteX83" fmla="*/ 2429898 w 2775338"/>
                <a:gd name="connsiteY83" fmla="*/ 426720 h 3075921"/>
                <a:gd name="connsiteX84" fmla="*/ 2480698 w 2775338"/>
                <a:gd name="connsiteY84" fmla="*/ 355600 h 3075921"/>
                <a:gd name="connsiteX85" fmla="*/ 2501018 w 2775338"/>
                <a:gd name="connsiteY85" fmla="*/ 294640 h 3075921"/>
                <a:gd name="connsiteX86" fmla="*/ 2511178 w 2775338"/>
                <a:gd name="connsiteY86" fmla="*/ 264160 h 3075921"/>
                <a:gd name="connsiteX87" fmla="*/ 2521338 w 2775338"/>
                <a:gd name="connsiteY87" fmla="*/ 213360 h 3075921"/>
                <a:gd name="connsiteX88" fmla="*/ 2480698 w 2775338"/>
                <a:gd name="connsiteY88" fmla="*/ 30480 h 3075921"/>
                <a:gd name="connsiteX89" fmla="*/ 2440058 w 2775338"/>
                <a:gd name="connsiteY89" fmla="*/ 10160 h 3075921"/>
                <a:gd name="connsiteX90" fmla="*/ 2328298 w 2775338"/>
                <a:gd name="connsiteY90" fmla="*/ 0 h 3075921"/>
                <a:gd name="connsiteX91" fmla="*/ 2135258 w 2775338"/>
                <a:gd name="connsiteY91" fmla="*/ 10160 h 3075921"/>
                <a:gd name="connsiteX92" fmla="*/ 2104778 w 2775338"/>
                <a:gd name="connsiteY92" fmla="*/ 20320 h 3075921"/>
                <a:gd name="connsiteX93" fmla="*/ 2043818 w 2775338"/>
                <a:gd name="connsiteY93" fmla="*/ 101600 h 3075921"/>
                <a:gd name="connsiteX94" fmla="*/ 2023498 w 2775338"/>
                <a:gd name="connsiteY94" fmla="*/ 132080 h 3075921"/>
                <a:gd name="connsiteX95" fmla="*/ 1932058 w 2775338"/>
                <a:gd name="connsiteY95" fmla="*/ 233680 h 3075921"/>
                <a:gd name="connsiteX96" fmla="*/ 1911738 w 2775338"/>
                <a:gd name="connsiteY96" fmla="*/ 294640 h 3075921"/>
                <a:gd name="connsiteX97" fmla="*/ 1850778 w 2775338"/>
                <a:gd name="connsiteY97" fmla="*/ 406400 h 3075921"/>
                <a:gd name="connsiteX98" fmla="*/ 1728858 w 2775338"/>
                <a:gd name="connsiteY98" fmla="*/ 548640 h 3075921"/>
                <a:gd name="connsiteX99" fmla="*/ 1718698 w 2775338"/>
                <a:gd name="connsiteY99" fmla="*/ 589280 h 3075921"/>
                <a:gd name="connsiteX100" fmla="*/ 1667898 w 2775338"/>
                <a:gd name="connsiteY100" fmla="*/ 670560 h 3075921"/>
                <a:gd name="connsiteX101" fmla="*/ 1657738 w 2775338"/>
                <a:gd name="connsiteY101" fmla="*/ 701040 h 3075921"/>
                <a:gd name="connsiteX102" fmla="*/ 1576458 w 2775338"/>
                <a:gd name="connsiteY102" fmla="*/ 792480 h 3075921"/>
                <a:gd name="connsiteX103" fmla="*/ 1566298 w 2775338"/>
                <a:gd name="connsiteY103" fmla="*/ 833120 h 3075921"/>
                <a:gd name="connsiteX104" fmla="*/ 1556138 w 2775338"/>
                <a:gd name="connsiteY104" fmla="*/ 934720 h 3075921"/>
                <a:gd name="connsiteX105" fmla="*/ 1617098 w 2775338"/>
                <a:gd name="connsiteY105" fmla="*/ 985520 h 3075921"/>
                <a:gd name="connsiteX106" fmla="*/ 1678058 w 2775338"/>
                <a:gd name="connsiteY106" fmla="*/ 1046480 h 3075921"/>
                <a:gd name="connsiteX107" fmla="*/ 1657738 w 2775338"/>
                <a:gd name="connsiteY107" fmla="*/ 1076960 h 3075921"/>
                <a:gd name="connsiteX108" fmla="*/ 1627258 w 2775338"/>
                <a:gd name="connsiteY108" fmla="*/ 1087120 h 3075921"/>
                <a:gd name="connsiteX109" fmla="*/ 1556138 w 2775338"/>
                <a:gd name="connsiteY109" fmla="*/ 1107440 h 3075921"/>
                <a:gd name="connsiteX110" fmla="*/ 1617098 w 2775338"/>
                <a:gd name="connsiteY110" fmla="*/ 1056640 h 307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2775338" h="3075921">
                  <a:moveTo>
                    <a:pt x="1596778" y="995680"/>
                  </a:moveTo>
                  <a:lnTo>
                    <a:pt x="1596778" y="995680"/>
                  </a:lnTo>
                  <a:cubicBezTo>
                    <a:pt x="1586618" y="1029547"/>
                    <a:pt x="1576696" y="1063486"/>
                    <a:pt x="1566298" y="1097280"/>
                  </a:cubicBezTo>
                  <a:cubicBezTo>
                    <a:pt x="1563148" y="1107516"/>
                    <a:pt x="1562994" y="1119533"/>
                    <a:pt x="1556138" y="1127760"/>
                  </a:cubicBezTo>
                  <a:cubicBezTo>
                    <a:pt x="1545298" y="1140769"/>
                    <a:pt x="1527472" y="1146266"/>
                    <a:pt x="1515498" y="1158240"/>
                  </a:cubicBezTo>
                  <a:cubicBezTo>
                    <a:pt x="1420671" y="1253067"/>
                    <a:pt x="1552751" y="1148080"/>
                    <a:pt x="1444378" y="1229360"/>
                  </a:cubicBezTo>
                  <a:lnTo>
                    <a:pt x="1342778" y="1209040"/>
                  </a:lnTo>
                  <a:cubicBezTo>
                    <a:pt x="1310498" y="1202123"/>
                    <a:pt x="1258569" y="1186432"/>
                    <a:pt x="1231018" y="1178560"/>
                  </a:cubicBezTo>
                  <a:cubicBezTo>
                    <a:pt x="1220858" y="1171787"/>
                    <a:pt x="1211460" y="1163701"/>
                    <a:pt x="1200538" y="1158240"/>
                  </a:cubicBezTo>
                  <a:cubicBezTo>
                    <a:pt x="1174174" y="1145058"/>
                    <a:pt x="1135113" y="1143123"/>
                    <a:pt x="1109098" y="1137920"/>
                  </a:cubicBezTo>
                  <a:cubicBezTo>
                    <a:pt x="1095406" y="1135182"/>
                    <a:pt x="1082005" y="1131147"/>
                    <a:pt x="1068458" y="1127760"/>
                  </a:cubicBezTo>
                  <a:cubicBezTo>
                    <a:pt x="1051525" y="1141307"/>
                    <a:pt x="1033978" y="1154120"/>
                    <a:pt x="1017658" y="1168400"/>
                  </a:cubicBezTo>
                  <a:cubicBezTo>
                    <a:pt x="955075" y="1223160"/>
                    <a:pt x="1019078" y="1177614"/>
                    <a:pt x="956698" y="1219200"/>
                  </a:cubicBezTo>
                  <a:cubicBezTo>
                    <a:pt x="860450" y="1411696"/>
                    <a:pt x="974787" y="1156138"/>
                    <a:pt x="905898" y="1483360"/>
                  </a:cubicBezTo>
                  <a:cubicBezTo>
                    <a:pt x="903692" y="1493840"/>
                    <a:pt x="885750" y="1490702"/>
                    <a:pt x="875418" y="1493520"/>
                  </a:cubicBezTo>
                  <a:cubicBezTo>
                    <a:pt x="848475" y="1500868"/>
                    <a:pt x="821874" y="1510577"/>
                    <a:pt x="794138" y="1513840"/>
                  </a:cubicBezTo>
                  <a:lnTo>
                    <a:pt x="621418" y="1534160"/>
                  </a:lnTo>
                  <a:cubicBezTo>
                    <a:pt x="607871" y="1537547"/>
                    <a:pt x="592902" y="1537392"/>
                    <a:pt x="580778" y="1544320"/>
                  </a:cubicBezTo>
                  <a:cubicBezTo>
                    <a:pt x="568303" y="1551449"/>
                    <a:pt x="561111" y="1565338"/>
                    <a:pt x="550298" y="1574800"/>
                  </a:cubicBezTo>
                  <a:cubicBezTo>
                    <a:pt x="533978" y="1589080"/>
                    <a:pt x="516431" y="1601893"/>
                    <a:pt x="499498" y="1615440"/>
                  </a:cubicBezTo>
                  <a:cubicBezTo>
                    <a:pt x="480018" y="1664139"/>
                    <a:pt x="475886" y="1665527"/>
                    <a:pt x="469018" y="1717040"/>
                  </a:cubicBezTo>
                  <a:cubicBezTo>
                    <a:pt x="468864" y="1718197"/>
                    <a:pt x="459584" y="1844945"/>
                    <a:pt x="448698" y="1869440"/>
                  </a:cubicBezTo>
                  <a:cubicBezTo>
                    <a:pt x="441821" y="1884914"/>
                    <a:pt x="428378" y="1896533"/>
                    <a:pt x="418218" y="1910080"/>
                  </a:cubicBezTo>
                  <a:cubicBezTo>
                    <a:pt x="414831" y="1923627"/>
                    <a:pt x="413559" y="1937885"/>
                    <a:pt x="408058" y="1950720"/>
                  </a:cubicBezTo>
                  <a:cubicBezTo>
                    <a:pt x="403248" y="1961943"/>
                    <a:pt x="397189" y="1973468"/>
                    <a:pt x="387738" y="1981200"/>
                  </a:cubicBezTo>
                  <a:cubicBezTo>
                    <a:pt x="301358" y="2051874"/>
                    <a:pt x="316228" y="2039313"/>
                    <a:pt x="225178" y="2052320"/>
                  </a:cubicBezTo>
                  <a:cubicBezTo>
                    <a:pt x="204858" y="2062480"/>
                    <a:pt x="186333" y="2077597"/>
                    <a:pt x="164218" y="2082800"/>
                  </a:cubicBezTo>
                  <a:cubicBezTo>
                    <a:pt x="14345" y="2118064"/>
                    <a:pt x="88052" y="2057366"/>
                    <a:pt x="21978" y="2123440"/>
                  </a:cubicBezTo>
                  <a:cubicBezTo>
                    <a:pt x="7298" y="2167480"/>
                    <a:pt x="0" y="2174761"/>
                    <a:pt x="21978" y="2235200"/>
                  </a:cubicBezTo>
                  <a:cubicBezTo>
                    <a:pt x="26888" y="2248703"/>
                    <a:pt x="43260" y="2254642"/>
                    <a:pt x="52458" y="2265680"/>
                  </a:cubicBezTo>
                  <a:cubicBezTo>
                    <a:pt x="60275" y="2275061"/>
                    <a:pt x="66306" y="2285805"/>
                    <a:pt x="72778" y="2296160"/>
                  </a:cubicBezTo>
                  <a:cubicBezTo>
                    <a:pt x="112166" y="2359181"/>
                    <a:pt x="85203" y="2334924"/>
                    <a:pt x="133738" y="2367280"/>
                  </a:cubicBezTo>
                  <a:cubicBezTo>
                    <a:pt x="137125" y="2380827"/>
                    <a:pt x="135175" y="2397016"/>
                    <a:pt x="143898" y="2407920"/>
                  </a:cubicBezTo>
                  <a:cubicBezTo>
                    <a:pt x="150588" y="2416283"/>
                    <a:pt x="169065" y="2408781"/>
                    <a:pt x="174378" y="2418080"/>
                  </a:cubicBezTo>
                  <a:cubicBezTo>
                    <a:pt x="184599" y="2435966"/>
                    <a:pt x="178024" y="2459497"/>
                    <a:pt x="184538" y="2479040"/>
                  </a:cubicBezTo>
                  <a:cubicBezTo>
                    <a:pt x="191722" y="2500593"/>
                    <a:pt x="204858" y="2519680"/>
                    <a:pt x="215018" y="2540000"/>
                  </a:cubicBezTo>
                  <a:cubicBezTo>
                    <a:pt x="218405" y="2570480"/>
                    <a:pt x="213788" y="2602966"/>
                    <a:pt x="225178" y="2631440"/>
                  </a:cubicBezTo>
                  <a:cubicBezTo>
                    <a:pt x="229155" y="2641384"/>
                    <a:pt x="245156" y="2639500"/>
                    <a:pt x="255658" y="2641600"/>
                  </a:cubicBezTo>
                  <a:cubicBezTo>
                    <a:pt x="312986" y="2653066"/>
                    <a:pt x="370805" y="2661920"/>
                    <a:pt x="428378" y="2672080"/>
                  </a:cubicBezTo>
                  <a:cubicBezTo>
                    <a:pt x="441925" y="2678853"/>
                    <a:pt x="454511" y="2688048"/>
                    <a:pt x="469018" y="2692400"/>
                  </a:cubicBezTo>
                  <a:cubicBezTo>
                    <a:pt x="488749" y="2698319"/>
                    <a:pt x="511153" y="2694193"/>
                    <a:pt x="529978" y="2702560"/>
                  </a:cubicBezTo>
                  <a:cubicBezTo>
                    <a:pt x="555505" y="2713905"/>
                    <a:pt x="564035" y="2744684"/>
                    <a:pt x="580778" y="2763520"/>
                  </a:cubicBezTo>
                  <a:cubicBezTo>
                    <a:pt x="599870" y="2784998"/>
                    <a:pt x="621418" y="2804160"/>
                    <a:pt x="641738" y="2824480"/>
                  </a:cubicBezTo>
                  <a:lnTo>
                    <a:pt x="672218" y="2854960"/>
                  </a:lnTo>
                  <a:lnTo>
                    <a:pt x="702698" y="2885440"/>
                  </a:lnTo>
                  <a:cubicBezTo>
                    <a:pt x="703211" y="2889548"/>
                    <a:pt x="713875" y="3018029"/>
                    <a:pt x="733178" y="3027680"/>
                  </a:cubicBezTo>
                  <a:lnTo>
                    <a:pt x="773818" y="3048000"/>
                  </a:lnTo>
                  <a:cubicBezTo>
                    <a:pt x="926218" y="3041227"/>
                    <a:pt x="1086296" y="3075921"/>
                    <a:pt x="1231018" y="3027680"/>
                  </a:cubicBezTo>
                  <a:cubicBezTo>
                    <a:pt x="1346974" y="2989028"/>
                    <a:pt x="1270706" y="3009863"/>
                    <a:pt x="1464698" y="2987040"/>
                  </a:cubicBezTo>
                  <a:cubicBezTo>
                    <a:pt x="1491791" y="2976880"/>
                    <a:pt x="1519636" y="2968534"/>
                    <a:pt x="1545978" y="2956560"/>
                  </a:cubicBezTo>
                  <a:cubicBezTo>
                    <a:pt x="1557094" y="2951507"/>
                    <a:pt x="1565536" y="2941701"/>
                    <a:pt x="1576458" y="2936240"/>
                  </a:cubicBezTo>
                  <a:cubicBezTo>
                    <a:pt x="1586037" y="2931451"/>
                    <a:pt x="1597359" y="2930869"/>
                    <a:pt x="1606938" y="2926080"/>
                  </a:cubicBezTo>
                  <a:cubicBezTo>
                    <a:pt x="1631360" y="2913869"/>
                    <a:pt x="1654017" y="2898385"/>
                    <a:pt x="1678058" y="2885440"/>
                  </a:cubicBezTo>
                  <a:cubicBezTo>
                    <a:pt x="1725338" y="2859982"/>
                    <a:pt x="1772770" y="2848416"/>
                    <a:pt x="1799978" y="2794000"/>
                  </a:cubicBezTo>
                  <a:cubicBezTo>
                    <a:pt x="1828454" y="2737048"/>
                    <a:pt x="1814673" y="2767422"/>
                    <a:pt x="1840618" y="2702560"/>
                  </a:cubicBezTo>
                  <a:cubicBezTo>
                    <a:pt x="1847391" y="2641600"/>
                    <a:pt x="1853005" y="2580500"/>
                    <a:pt x="1860938" y="2519680"/>
                  </a:cubicBezTo>
                  <a:cubicBezTo>
                    <a:pt x="1863172" y="2502556"/>
                    <a:pt x="1862530" y="2483873"/>
                    <a:pt x="1871098" y="2468880"/>
                  </a:cubicBezTo>
                  <a:cubicBezTo>
                    <a:pt x="1877156" y="2458278"/>
                    <a:pt x="1889882" y="2452069"/>
                    <a:pt x="1901578" y="2448560"/>
                  </a:cubicBezTo>
                  <a:cubicBezTo>
                    <a:pt x="1924515" y="2441679"/>
                    <a:pt x="1948991" y="2441787"/>
                    <a:pt x="1972698" y="2438400"/>
                  </a:cubicBezTo>
                  <a:cubicBezTo>
                    <a:pt x="2012346" y="2418576"/>
                    <a:pt x="2006444" y="2419132"/>
                    <a:pt x="2043818" y="2407920"/>
                  </a:cubicBezTo>
                  <a:cubicBezTo>
                    <a:pt x="2067433" y="2400835"/>
                    <a:pt x="2090355" y="2389491"/>
                    <a:pt x="2114938" y="2387600"/>
                  </a:cubicBezTo>
                  <a:cubicBezTo>
                    <a:pt x="2223045" y="2379284"/>
                    <a:pt x="2331685" y="2380827"/>
                    <a:pt x="2440058" y="2377440"/>
                  </a:cubicBezTo>
                  <a:cubicBezTo>
                    <a:pt x="2463765" y="2363893"/>
                    <a:pt x="2489987" y="2354018"/>
                    <a:pt x="2511178" y="2336800"/>
                  </a:cubicBezTo>
                  <a:cubicBezTo>
                    <a:pt x="2544633" y="2309618"/>
                    <a:pt x="2572138" y="2275840"/>
                    <a:pt x="2602618" y="2245360"/>
                  </a:cubicBezTo>
                  <a:cubicBezTo>
                    <a:pt x="2641732" y="2206246"/>
                    <a:pt x="2625128" y="2226835"/>
                    <a:pt x="2653418" y="2184400"/>
                  </a:cubicBezTo>
                  <a:cubicBezTo>
                    <a:pt x="2656805" y="2170853"/>
                    <a:pt x="2660549" y="2157391"/>
                    <a:pt x="2663578" y="2143760"/>
                  </a:cubicBezTo>
                  <a:cubicBezTo>
                    <a:pt x="2667324" y="2126903"/>
                    <a:pt x="2668277" y="2109343"/>
                    <a:pt x="2673738" y="2092960"/>
                  </a:cubicBezTo>
                  <a:cubicBezTo>
                    <a:pt x="2688655" y="2048210"/>
                    <a:pt x="2709621" y="2005630"/>
                    <a:pt x="2724538" y="1960880"/>
                  </a:cubicBezTo>
                  <a:cubicBezTo>
                    <a:pt x="2733626" y="1933617"/>
                    <a:pt x="2740256" y="1861971"/>
                    <a:pt x="2744858" y="1838960"/>
                  </a:cubicBezTo>
                  <a:cubicBezTo>
                    <a:pt x="2753719" y="1794654"/>
                    <a:pt x="2765178" y="1750907"/>
                    <a:pt x="2775338" y="1706880"/>
                  </a:cubicBezTo>
                  <a:cubicBezTo>
                    <a:pt x="2771951" y="1608667"/>
                    <a:pt x="2770085" y="1510389"/>
                    <a:pt x="2765178" y="1412240"/>
                  </a:cubicBezTo>
                  <a:cubicBezTo>
                    <a:pt x="2763310" y="1374880"/>
                    <a:pt x="2766019" y="1336233"/>
                    <a:pt x="2755018" y="1300480"/>
                  </a:cubicBezTo>
                  <a:cubicBezTo>
                    <a:pt x="2751427" y="1288809"/>
                    <a:pt x="2734698" y="1286933"/>
                    <a:pt x="2724538" y="1280160"/>
                  </a:cubicBezTo>
                  <a:cubicBezTo>
                    <a:pt x="2714378" y="1259840"/>
                    <a:pt x="2707689" y="1237375"/>
                    <a:pt x="2694058" y="1219200"/>
                  </a:cubicBezTo>
                  <a:cubicBezTo>
                    <a:pt x="2686732" y="1209431"/>
                    <a:pt x="2672959" y="1206697"/>
                    <a:pt x="2663578" y="1198880"/>
                  </a:cubicBezTo>
                  <a:cubicBezTo>
                    <a:pt x="2652540" y="1189682"/>
                    <a:pt x="2641719" y="1179895"/>
                    <a:pt x="2633098" y="1168400"/>
                  </a:cubicBezTo>
                  <a:cubicBezTo>
                    <a:pt x="2621250" y="1152602"/>
                    <a:pt x="2615469" y="1132593"/>
                    <a:pt x="2602618" y="1117600"/>
                  </a:cubicBezTo>
                  <a:cubicBezTo>
                    <a:pt x="2594671" y="1108329"/>
                    <a:pt x="2582074" y="1104377"/>
                    <a:pt x="2572138" y="1097280"/>
                  </a:cubicBezTo>
                  <a:cubicBezTo>
                    <a:pt x="2558359" y="1087438"/>
                    <a:pt x="2543980" y="1078242"/>
                    <a:pt x="2531498" y="1066800"/>
                  </a:cubicBezTo>
                  <a:cubicBezTo>
                    <a:pt x="2503253" y="1040909"/>
                    <a:pt x="2471472" y="1017401"/>
                    <a:pt x="2450218" y="985520"/>
                  </a:cubicBezTo>
                  <a:cubicBezTo>
                    <a:pt x="2420505" y="940951"/>
                    <a:pt x="2437224" y="964809"/>
                    <a:pt x="2399418" y="914400"/>
                  </a:cubicBezTo>
                  <a:cubicBezTo>
                    <a:pt x="2350950" y="768995"/>
                    <a:pt x="2364927" y="834549"/>
                    <a:pt x="2389258" y="558800"/>
                  </a:cubicBezTo>
                  <a:cubicBezTo>
                    <a:pt x="2390861" y="540633"/>
                    <a:pt x="2404215" y="525431"/>
                    <a:pt x="2409578" y="508000"/>
                  </a:cubicBezTo>
                  <a:cubicBezTo>
                    <a:pt x="2417791" y="481308"/>
                    <a:pt x="2418088" y="452027"/>
                    <a:pt x="2429898" y="426720"/>
                  </a:cubicBezTo>
                  <a:cubicBezTo>
                    <a:pt x="2442218" y="400320"/>
                    <a:pt x="2463765" y="379307"/>
                    <a:pt x="2480698" y="355600"/>
                  </a:cubicBezTo>
                  <a:lnTo>
                    <a:pt x="2501018" y="294640"/>
                  </a:lnTo>
                  <a:cubicBezTo>
                    <a:pt x="2504405" y="284480"/>
                    <a:pt x="2509078" y="274662"/>
                    <a:pt x="2511178" y="264160"/>
                  </a:cubicBezTo>
                  <a:lnTo>
                    <a:pt x="2521338" y="213360"/>
                  </a:lnTo>
                  <a:cubicBezTo>
                    <a:pt x="2520407" y="207771"/>
                    <a:pt x="2502136" y="59065"/>
                    <a:pt x="2480698" y="30480"/>
                  </a:cubicBezTo>
                  <a:cubicBezTo>
                    <a:pt x="2471611" y="18363"/>
                    <a:pt x="2454910" y="13130"/>
                    <a:pt x="2440058" y="10160"/>
                  </a:cubicBezTo>
                  <a:cubicBezTo>
                    <a:pt x="2403377" y="2824"/>
                    <a:pt x="2365551" y="3387"/>
                    <a:pt x="2328298" y="0"/>
                  </a:cubicBezTo>
                  <a:cubicBezTo>
                    <a:pt x="2263951" y="3387"/>
                    <a:pt x="2199429" y="4326"/>
                    <a:pt x="2135258" y="10160"/>
                  </a:cubicBezTo>
                  <a:cubicBezTo>
                    <a:pt x="2124592" y="11130"/>
                    <a:pt x="2112351" y="12747"/>
                    <a:pt x="2104778" y="20320"/>
                  </a:cubicBezTo>
                  <a:cubicBezTo>
                    <a:pt x="2080831" y="44267"/>
                    <a:pt x="2062604" y="73421"/>
                    <a:pt x="2043818" y="101600"/>
                  </a:cubicBezTo>
                  <a:cubicBezTo>
                    <a:pt x="2037045" y="111760"/>
                    <a:pt x="2032132" y="123446"/>
                    <a:pt x="2023498" y="132080"/>
                  </a:cubicBezTo>
                  <a:cubicBezTo>
                    <a:pt x="1963040" y="192538"/>
                    <a:pt x="1964446" y="162427"/>
                    <a:pt x="1932058" y="233680"/>
                  </a:cubicBezTo>
                  <a:cubicBezTo>
                    <a:pt x="1923195" y="253179"/>
                    <a:pt x="1924589" y="277505"/>
                    <a:pt x="1911738" y="294640"/>
                  </a:cubicBezTo>
                  <a:cubicBezTo>
                    <a:pt x="1809685" y="430711"/>
                    <a:pt x="1973374" y="205788"/>
                    <a:pt x="1850778" y="406400"/>
                  </a:cubicBezTo>
                  <a:cubicBezTo>
                    <a:pt x="1786442" y="511677"/>
                    <a:pt x="1796459" y="497939"/>
                    <a:pt x="1728858" y="548640"/>
                  </a:cubicBezTo>
                  <a:cubicBezTo>
                    <a:pt x="1725471" y="562187"/>
                    <a:pt x="1723601" y="576205"/>
                    <a:pt x="1718698" y="589280"/>
                  </a:cubicBezTo>
                  <a:cubicBezTo>
                    <a:pt x="1704752" y="626470"/>
                    <a:pt x="1691873" y="638594"/>
                    <a:pt x="1667898" y="670560"/>
                  </a:cubicBezTo>
                  <a:cubicBezTo>
                    <a:pt x="1664511" y="680720"/>
                    <a:pt x="1663051" y="691741"/>
                    <a:pt x="1657738" y="701040"/>
                  </a:cubicBezTo>
                  <a:cubicBezTo>
                    <a:pt x="1637805" y="735922"/>
                    <a:pt x="1603995" y="764943"/>
                    <a:pt x="1576458" y="792480"/>
                  </a:cubicBezTo>
                  <a:cubicBezTo>
                    <a:pt x="1573071" y="806027"/>
                    <a:pt x="1574044" y="821502"/>
                    <a:pt x="1566298" y="833120"/>
                  </a:cubicBezTo>
                  <a:cubicBezTo>
                    <a:pt x="1529632" y="888119"/>
                    <a:pt x="1493860" y="797709"/>
                    <a:pt x="1556138" y="934720"/>
                  </a:cubicBezTo>
                  <a:cubicBezTo>
                    <a:pt x="1567916" y="960632"/>
                    <a:pt x="1597894" y="968450"/>
                    <a:pt x="1617098" y="985520"/>
                  </a:cubicBezTo>
                  <a:cubicBezTo>
                    <a:pt x="1638576" y="1004612"/>
                    <a:pt x="1678058" y="1046480"/>
                    <a:pt x="1678058" y="1046480"/>
                  </a:cubicBezTo>
                  <a:cubicBezTo>
                    <a:pt x="1671285" y="1056640"/>
                    <a:pt x="1667273" y="1069332"/>
                    <a:pt x="1657738" y="1076960"/>
                  </a:cubicBezTo>
                  <a:cubicBezTo>
                    <a:pt x="1649375" y="1083650"/>
                    <a:pt x="1636837" y="1082331"/>
                    <a:pt x="1627258" y="1087120"/>
                  </a:cubicBezTo>
                  <a:cubicBezTo>
                    <a:pt x="1571589" y="1114954"/>
                    <a:pt x="1624429" y="1107440"/>
                    <a:pt x="1556138" y="1107440"/>
                  </a:cubicBezTo>
                  <a:lnTo>
                    <a:pt x="1617098" y="1056640"/>
                  </a:lnTo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50000">
                  <a:schemeClr val="tx1">
                    <a:alpha val="89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reeform 169"/>
            <p:cNvSpPr/>
            <p:nvPr/>
          </p:nvSpPr>
          <p:spPr>
            <a:xfrm>
              <a:off x="3048000" y="685800"/>
              <a:ext cx="1371600" cy="3048000"/>
            </a:xfrm>
            <a:custGeom>
              <a:avLst/>
              <a:gdLst>
                <a:gd name="connsiteX0" fmla="*/ 650240 w 1280160"/>
                <a:gd name="connsiteY0" fmla="*/ 284480 h 1412780"/>
                <a:gd name="connsiteX1" fmla="*/ 650240 w 1280160"/>
                <a:gd name="connsiteY1" fmla="*/ 284480 h 1412780"/>
                <a:gd name="connsiteX2" fmla="*/ 518160 w 1280160"/>
                <a:gd name="connsiteY2" fmla="*/ 396240 h 1412780"/>
                <a:gd name="connsiteX3" fmla="*/ 487680 w 1280160"/>
                <a:gd name="connsiteY3" fmla="*/ 416560 h 1412780"/>
                <a:gd name="connsiteX4" fmla="*/ 467360 w 1280160"/>
                <a:gd name="connsiteY4" fmla="*/ 447040 h 1412780"/>
                <a:gd name="connsiteX5" fmla="*/ 396240 w 1280160"/>
                <a:gd name="connsiteY5" fmla="*/ 538480 h 1412780"/>
                <a:gd name="connsiteX6" fmla="*/ 182880 w 1280160"/>
                <a:gd name="connsiteY6" fmla="*/ 508000 h 1412780"/>
                <a:gd name="connsiteX7" fmla="*/ 121920 w 1280160"/>
                <a:gd name="connsiteY7" fmla="*/ 487680 h 1412780"/>
                <a:gd name="connsiteX8" fmla="*/ 71120 w 1280160"/>
                <a:gd name="connsiteY8" fmla="*/ 518160 h 1412780"/>
                <a:gd name="connsiteX9" fmla="*/ 50800 w 1280160"/>
                <a:gd name="connsiteY9" fmla="*/ 579120 h 1412780"/>
                <a:gd name="connsiteX10" fmla="*/ 20320 w 1280160"/>
                <a:gd name="connsiteY10" fmla="*/ 619760 h 1412780"/>
                <a:gd name="connsiteX11" fmla="*/ 0 w 1280160"/>
                <a:gd name="connsiteY11" fmla="*/ 670560 h 1412780"/>
                <a:gd name="connsiteX12" fmla="*/ 10160 w 1280160"/>
                <a:gd name="connsiteY12" fmla="*/ 701040 h 1412780"/>
                <a:gd name="connsiteX13" fmla="*/ 20320 w 1280160"/>
                <a:gd name="connsiteY13" fmla="*/ 741680 h 1412780"/>
                <a:gd name="connsiteX14" fmla="*/ 40640 w 1280160"/>
                <a:gd name="connsiteY14" fmla="*/ 782320 h 1412780"/>
                <a:gd name="connsiteX15" fmla="*/ 50800 w 1280160"/>
                <a:gd name="connsiteY15" fmla="*/ 1005840 h 1412780"/>
                <a:gd name="connsiteX16" fmla="*/ 60960 w 1280160"/>
                <a:gd name="connsiteY16" fmla="*/ 1056640 h 1412780"/>
                <a:gd name="connsiteX17" fmla="*/ 91440 w 1280160"/>
                <a:gd name="connsiteY17" fmla="*/ 1076960 h 1412780"/>
                <a:gd name="connsiteX18" fmla="*/ 142240 w 1280160"/>
                <a:gd name="connsiteY18" fmla="*/ 1148080 h 1412780"/>
                <a:gd name="connsiteX19" fmla="*/ 203200 w 1280160"/>
                <a:gd name="connsiteY19" fmla="*/ 1249680 h 1412780"/>
                <a:gd name="connsiteX20" fmla="*/ 233680 w 1280160"/>
                <a:gd name="connsiteY20" fmla="*/ 1300480 h 1412780"/>
                <a:gd name="connsiteX21" fmla="*/ 243840 w 1280160"/>
                <a:gd name="connsiteY21" fmla="*/ 1330960 h 1412780"/>
                <a:gd name="connsiteX22" fmla="*/ 314960 w 1280160"/>
                <a:gd name="connsiteY22" fmla="*/ 1361440 h 1412780"/>
                <a:gd name="connsiteX23" fmla="*/ 467360 w 1280160"/>
                <a:gd name="connsiteY23" fmla="*/ 1391920 h 1412780"/>
                <a:gd name="connsiteX24" fmla="*/ 731520 w 1280160"/>
                <a:gd name="connsiteY24" fmla="*/ 1381760 h 1412780"/>
                <a:gd name="connsiteX25" fmla="*/ 822960 w 1280160"/>
                <a:gd name="connsiteY25" fmla="*/ 1371600 h 1412780"/>
                <a:gd name="connsiteX26" fmla="*/ 883920 w 1280160"/>
                <a:gd name="connsiteY26" fmla="*/ 1330960 h 1412780"/>
                <a:gd name="connsiteX27" fmla="*/ 904240 w 1280160"/>
                <a:gd name="connsiteY27" fmla="*/ 1300480 h 1412780"/>
                <a:gd name="connsiteX28" fmla="*/ 934720 w 1280160"/>
                <a:gd name="connsiteY28" fmla="*/ 1259840 h 1412780"/>
                <a:gd name="connsiteX29" fmla="*/ 944880 w 1280160"/>
                <a:gd name="connsiteY29" fmla="*/ 1229360 h 1412780"/>
                <a:gd name="connsiteX30" fmla="*/ 955040 w 1280160"/>
                <a:gd name="connsiteY30" fmla="*/ 1127760 h 1412780"/>
                <a:gd name="connsiteX31" fmla="*/ 965200 w 1280160"/>
                <a:gd name="connsiteY31" fmla="*/ 1087120 h 1412780"/>
                <a:gd name="connsiteX32" fmla="*/ 975360 w 1280160"/>
                <a:gd name="connsiteY32" fmla="*/ 965200 h 1412780"/>
                <a:gd name="connsiteX33" fmla="*/ 1036320 w 1280160"/>
                <a:gd name="connsiteY33" fmla="*/ 944880 h 1412780"/>
                <a:gd name="connsiteX34" fmla="*/ 1076960 w 1280160"/>
                <a:gd name="connsiteY34" fmla="*/ 924560 h 1412780"/>
                <a:gd name="connsiteX35" fmla="*/ 1117600 w 1280160"/>
                <a:gd name="connsiteY35" fmla="*/ 914400 h 1412780"/>
                <a:gd name="connsiteX36" fmla="*/ 1148080 w 1280160"/>
                <a:gd name="connsiteY36" fmla="*/ 904240 h 1412780"/>
                <a:gd name="connsiteX37" fmla="*/ 1168400 w 1280160"/>
                <a:gd name="connsiteY37" fmla="*/ 873760 h 1412780"/>
                <a:gd name="connsiteX38" fmla="*/ 1148080 w 1280160"/>
                <a:gd name="connsiteY38" fmla="*/ 579120 h 1412780"/>
                <a:gd name="connsiteX39" fmla="*/ 1127760 w 1280160"/>
                <a:gd name="connsiteY39" fmla="*/ 508000 h 1412780"/>
                <a:gd name="connsiteX40" fmla="*/ 1107440 w 1280160"/>
                <a:gd name="connsiteY40" fmla="*/ 477520 h 1412780"/>
                <a:gd name="connsiteX41" fmla="*/ 1107440 w 1280160"/>
                <a:gd name="connsiteY41" fmla="*/ 274320 h 1412780"/>
                <a:gd name="connsiteX42" fmla="*/ 1148080 w 1280160"/>
                <a:gd name="connsiteY42" fmla="*/ 213360 h 1412780"/>
                <a:gd name="connsiteX43" fmla="*/ 1198880 w 1280160"/>
                <a:gd name="connsiteY43" fmla="*/ 152400 h 1412780"/>
                <a:gd name="connsiteX44" fmla="*/ 1219200 w 1280160"/>
                <a:gd name="connsiteY44" fmla="*/ 121920 h 1412780"/>
                <a:gd name="connsiteX45" fmla="*/ 1280160 w 1280160"/>
                <a:gd name="connsiteY45" fmla="*/ 71120 h 1412780"/>
                <a:gd name="connsiteX46" fmla="*/ 1249680 w 1280160"/>
                <a:gd name="connsiteY46" fmla="*/ 50800 h 1412780"/>
                <a:gd name="connsiteX47" fmla="*/ 1188720 w 1280160"/>
                <a:gd name="connsiteY47" fmla="*/ 30480 h 1412780"/>
                <a:gd name="connsiteX48" fmla="*/ 1127760 w 1280160"/>
                <a:gd name="connsiteY48" fmla="*/ 0 h 1412780"/>
                <a:gd name="connsiteX49" fmla="*/ 904240 w 1280160"/>
                <a:gd name="connsiteY49" fmla="*/ 10160 h 1412780"/>
                <a:gd name="connsiteX50" fmla="*/ 853440 w 1280160"/>
                <a:gd name="connsiteY50" fmla="*/ 30480 h 1412780"/>
                <a:gd name="connsiteX51" fmla="*/ 782320 w 1280160"/>
                <a:gd name="connsiteY51" fmla="*/ 50800 h 1412780"/>
                <a:gd name="connsiteX52" fmla="*/ 721360 w 1280160"/>
                <a:gd name="connsiteY52" fmla="*/ 101600 h 1412780"/>
                <a:gd name="connsiteX53" fmla="*/ 701040 w 1280160"/>
                <a:gd name="connsiteY53" fmla="*/ 132080 h 1412780"/>
                <a:gd name="connsiteX54" fmla="*/ 670560 w 1280160"/>
                <a:gd name="connsiteY54" fmla="*/ 162560 h 1412780"/>
                <a:gd name="connsiteX55" fmla="*/ 650240 w 1280160"/>
                <a:gd name="connsiteY55" fmla="*/ 193040 h 1412780"/>
                <a:gd name="connsiteX56" fmla="*/ 619760 w 1280160"/>
                <a:gd name="connsiteY56" fmla="*/ 213360 h 1412780"/>
                <a:gd name="connsiteX57" fmla="*/ 589280 w 1280160"/>
                <a:gd name="connsiteY57" fmla="*/ 254000 h 1412780"/>
                <a:gd name="connsiteX58" fmla="*/ 558800 w 1280160"/>
                <a:gd name="connsiteY58" fmla="*/ 274320 h 1412780"/>
                <a:gd name="connsiteX59" fmla="*/ 558800 w 1280160"/>
                <a:gd name="connsiteY59" fmla="*/ 284480 h 1412780"/>
                <a:gd name="connsiteX60" fmla="*/ 609600 w 1280160"/>
                <a:gd name="connsiteY60" fmla="*/ 314960 h 141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280160" h="1412780">
                  <a:moveTo>
                    <a:pt x="650240" y="284480"/>
                  </a:moveTo>
                  <a:lnTo>
                    <a:pt x="650240" y="284480"/>
                  </a:lnTo>
                  <a:cubicBezTo>
                    <a:pt x="606213" y="321733"/>
                    <a:pt x="562921" y="359872"/>
                    <a:pt x="518160" y="396240"/>
                  </a:cubicBezTo>
                  <a:cubicBezTo>
                    <a:pt x="508683" y="403940"/>
                    <a:pt x="496314" y="407926"/>
                    <a:pt x="487680" y="416560"/>
                  </a:cubicBezTo>
                  <a:cubicBezTo>
                    <a:pt x="479046" y="425194"/>
                    <a:pt x="474686" y="437271"/>
                    <a:pt x="467360" y="447040"/>
                  </a:cubicBezTo>
                  <a:cubicBezTo>
                    <a:pt x="444192" y="477931"/>
                    <a:pt x="396240" y="538480"/>
                    <a:pt x="396240" y="538480"/>
                  </a:cubicBezTo>
                  <a:cubicBezTo>
                    <a:pt x="250359" y="528060"/>
                    <a:pt x="288838" y="540602"/>
                    <a:pt x="182880" y="508000"/>
                  </a:cubicBezTo>
                  <a:cubicBezTo>
                    <a:pt x="162408" y="501701"/>
                    <a:pt x="121920" y="487680"/>
                    <a:pt x="121920" y="487680"/>
                  </a:cubicBezTo>
                  <a:cubicBezTo>
                    <a:pt x="104987" y="497840"/>
                    <a:pt x="83244" y="502572"/>
                    <a:pt x="71120" y="518160"/>
                  </a:cubicBezTo>
                  <a:cubicBezTo>
                    <a:pt x="57970" y="535067"/>
                    <a:pt x="60379" y="559962"/>
                    <a:pt x="50800" y="579120"/>
                  </a:cubicBezTo>
                  <a:cubicBezTo>
                    <a:pt x="43227" y="594266"/>
                    <a:pt x="28544" y="604958"/>
                    <a:pt x="20320" y="619760"/>
                  </a:cubicBezTo>
                  <a:cubicBezTo>
                    <a:pt x="11463" y="635703"/>
                    <a:pt x="6773" y="653627"/>
                    <a:pt x="0" y="670560"/>
                  </a:cubicBezTo>
                  <a:cubicBezTo>
                    <a:pt x="3387" y="680720"/>
                    <a:pt x="7218" y="690742"/>
                    <a:pt x="10160" y="701040"/>
                  </a:cubicBezTo>
                  <a:cubicBezTo>
                    <a:pt x="13996" y="714466"/>
                    <a:pt x="15417" y="728605"/>
                    <a:pt x="20320" y="741680"/>
                  </a:cubicBezTo>
                  <a:cubicBezTo>
                    <a:pt x="25638" y="755861"/>
                    <a:pt x="33867" y="768773"/>
                    <a:pt x="40640" y="782320"/>
                  </a:cubicBezTo>
                  <a:cubicBezTo>
                    <a:pt x="44027" y="856827"/>
                    <a:pt x="45290" y="931460"/>
                    <a:pt x="50800" y="1005840"/>
                  </a:cubicBezTo>
                  <a:cubicBezTo>
                    <a:pt x="52076" y="1023061"/>
                    <a:pt x="52392" y="1041647"/>
                    <a:pt x="60960" y="1056640"/>
                  </a:cubicBezTo>
                  <a:cubicBezTo>
                    <a:pt x="67018" y="1067242"/>
                    <a:pt x="82806" y="1068326"/>
                    <a:pt x="91440" y="1076960"/>
                  </a:cubicBezTo>
                  <a:cubicBezTo>
                    <a:pt x="94442" y="1079962"/>
                    <a:pt x="137625" y="1137696"/>
                    <a:pt x="142240" y="1148080"/>
                  </a:cubicBezTo>
                  <a:cubicBezTo>
                    <a:pt x="207615" y="1295173"/>
                    <a:pt x="112535" y="1133111"/>
                    <a:pt x="203200" y="1249680"/>
                  </a:cubicBezTo>
                  <a:cubicBezTo>
                    <a:pt x="215324" y="1265268"/>
                    <a:pt x="224849" y="1282817"/>
                    <a:pt x="233680" y="1300480"/>
                  </a:cubicBezTo>
                  <a:cubicBezTo>
                    <a:pt x="238469" y="1310059"/>
                    <a:pt x="236267" y="1323387"/>
                    <a:pt x="243840" y="1330960"/>
                  </a:cubicBezTo>
                  <a:cubicBezTo>
                    <a:pt x="252492" y="1339612"/>
                    <a:pt x="299504" y="1358128"/>
                    <a:pt x="314960" y="1361440"/>
                  </a:cubicBezTo>
                  <a:cubicBezTo>
                    <a:pt x="554548" y="1412780"/>
                    <a:pt x="347912" y="1362058"/>
                    <a:pt x="467360" y="1391920"/>
                  </a:cubicBezTo>
                  <a:lnTo>
                    <a:pt x="731520" y="1381760"/>
                  </a:lnTo>
                  <a:cubicBezTo>
                    <a:pt x="762138" y="1380010"/>
                    <a:pt x="793866" y="1381298"/>
                    <a:pt x="822960" y="1371600"/>
                  </a:cubicBezTo>
                  <a:cubicBezTo>
                    <a:pt x="846128" y="1363877"/>
                    <a:pt x="883920" y="1330960"/>
                    <a:pt x="883920" y="1330960"/>
                  </a:cubicBezTo>
                  <a:cubicBezTo>
                    <a:pt x="890693" y="1320800"/>
                    <a:pt x="897143" y="1310416"/>
                    <a:pt x="904240" y="1300480"/>
                  </a:cubicBezTo>
                  <a:cubicBezTo>
                    <a:pt x="914082" y="1286701"/>
                    <a:pt x="926319" y="1274542"/>
                    <a:pt x="934720" y="1259840"/>
                  </a:cubicBezTo>
                  <a:cubicBezTo>
                    <a:pt x="940033" y="1250541"/>
                    <a:pt x="941493" y="1239520"/>
                    <a:pt x="944880" y="1229360"/>
                  </a:cubicBezTo>
                  <a:cubicBezTo>
                    <a:pt x="948267" y="1195493"/>
                    <a:pt x="950227" y="1161454"/>
                    <a:pt x="955040" y="1127760"/>
                  </a:cubicBezTo>
                  <a:cubicBezTo>
                    <a:pt x="957015" y="1113937"/>
                    <a:pt x="963468" y="1100976"/>
                    <a:pt x="965200" y="1087120"/>
                  </a:cubicBezTo>
                  <a:cubicBezTo>
                    <a:pt x="970258" y="1046654"/>
                    <a:pt x="957122" y="1001676"/>
                    <a:pt x="975360" y="965200"/>
                  </a:cubicBezTo>
                  <a:cubicBezTo>
                    <a:pt x="984939" y="946042"/>
                    <a:pt x="1017162" y="954459"/>
                    <a:pt x="1036320" y="944880"/>
                  </a:cubicBezTo>
                  <a:cubicBezTo>
                    <a:pt x="1049867" y="938107"/>
                    <a:pt x="1062779" y="929878"/>
                    <a:pt x="1076960" y="924560"/>
                  </a:cubicBezTo>
                  <a:cubicBezTo>
                    <a:pt x="1090035" y="919657"/>
                    <a:pt x="1104174" y="918236"/>
                    <a:pt x="1117600" y="914400"/>
                  </a:cubicBezTo>
                  <a:cubicBezTo>
                    <a:pt x="1127898" y="911458"/>
                    <a:pt x="1137920" y="907627"/>
                    <a:pt x="1148080" y="904240"/>
                  </a:cubicBezTo>
                  <a:cubicBezTo>
                    <a:pt x="1154853" y="894080"/>
                    <a:pt x="1167948" y="885962"/>
                    <a:pt x="1168400" y="873760"/>
                  </a:cubicBezTo>
                  <a:cubicBezTo>
                    <a:pt x="1171450" y="791403"/>
                    <a:pt x="1171237" y="671749"/>
                    <a:pt x="1148080" y="579120"/>
                  </a:cubicBezTo>
                  <a:cubicBezTo>
                    <a:pt x="1142100" y="555201"/>
                    <a:pt x="1136917" y="530892"/>
                    <a:pt x="1127760" y="508000"/>
                  </a:cubicBezTo>
                  <a:cubicBezTo>
                    <a:pt x="1123225" y="496663"/>
                    <a:pt x="1114213" y="487680"/>
                    <a:pt x="1107440" y="477520"/>
                  </a:cubicBezTo>
                  <a:cubicBezTo>
                    <a:pt x="1096578" y="401483"/>
                    <a:pt x="1085224" y="358741"/>
                    <a:pt x="1107440" y="274320"/>
                  </a:cubicBezTo>
                  <a:cubicBezTo>
                    <a:pt x="1113655" y="250702"/>
                    <a:pt x="1135515" y="234301"/>
                    <a:pt x="1148080" y="213360"/>
                  </a:cubicBezTo>
                  <a:cubicBezTo>
                    <a:pt x="1182454" y="156069"/>
                    <a:pt x="1148870" y="185740"/>
                    <a:pt x="1198880" y="152400"/>
                  </a:cubicBezTo>
                  <a:cubicBezTo>
                    <a:pt x="1205653" y="142240"/>
                    <a:pt x="1211383" y="131301"/>
                    <a:pt x="1219200" y="121920"/>
                  </a:cubicBezTo>
                  <a:cubicBezTo>
                    <a:pt x="1243646" y="92584"/>
                    <a:pt x="1250190" y="91100"/>
                    <a:pt x="1280160" y="71120"/>
                  </a:cubicBezTo>
                  <a:cubicBezTo>
                    <a:pt x="1270000" y="64347"/>
                    <a:pt x="1260838" y="55759"/>
                    <a:pt x="1249680" y="50800"/>
                  </a:cubicBezTo>
                  <a:cubicBezTo>
                    <a:pt x="1230107" y="42101"/>
                    <a:pt x="1206542" y="42361"/>
                    <a:pt x="1188720" y="30480"/>
                  </a:cubicBezTo>
                  <a:cubicBezTo>
                    <a:pt x="1149329" y="4219"/>
                    <a:pt x="1169824" y="14021"/>
                    <a:pt x="1127760" y="0"/>
                  </a:cubicBezTo>
                  <a:cubicBezTo>
                    <a:pt x="1053253" y="3387"/>
                    <a:pt x="978367" y="1924"/>
                    <a:pt x="904240" y="10160"/>
                  </a:cubicBezTo>
                  <a:cubicBezTo>
                    <a:pt x="886114" y="12174"/>
                    <a:pt x="870517" y="24076"/>
                    <a:pt x="853440" y="30480"/>
                  </a:cubicBezTo>
                  <a:cubicBezTo>
                    <a:pt x="824289" y="41412"/>
                    <a:pt x="814345" y="42794"/>
                    <a:pt x="782320" y="50800"/>
                  </a:cubicBezTo>
                  <a:cubicBezTo>
                    <a:pt x="752350" y="70780"/>
                    <a:pt x="745806" y="72264"/>
                    <a:pt x="721360" y="101600"/>
                  </a:cubicBezTo>
                  <a:cubicBezTo>
                    <a:pt x="713543" y="110981"/>
                    <a:pt x="708857" y="122699"/>
                    <a:pt x="701040" y="132080"/>
                  </a:cubicBezTo>
                  <a:cubicBezTo>
                    <a:pt x="691842" y="143118"/>
                    <a:pt x="679758" y="151522"/>
                    <a:pt x="670560" y="162560"/>
                  </a:cubicBezTo>
                  <a:cubicBezTo>
                    <a:pt x="662743" y="171941"/>
                    <a:pt x="658874" y="184406"/>
                    <a:pt x="650240" y="193040"/>
                  </a:cubicBezTo>
                  <a:cubicBezTo>
                    <a:pt x="641606" y="201674"/>
                    <a:pt x="628394" y="204726"/>
                    <a:pt x="619760" y="213360"/>
                  </a:cubicBezTo>
                  <a:cubicBezTo>
                    <a:pt x="607786" y="225334"/>
                    <a:pt x="601254" y="242026"/>
                    <a:pt x="589280" y="254000"/>
                  </a:cubicBezTo>
                  <a:cubicBezTo>
                    <a:pt x="580646" y="262634"/>
                    <a:pt x="567434" y="265686"/>
                    <a:pt x="558800" y="274320"/>
                  </a:cubicBezTo>
                  <a:lnTo>
                    <a:pt x="558800" y="284480"/>
                  </a:lnTo>
                  <a:lnTo>
                    <a:pt x="609600" y="314960"/>
                  </a:lnTo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50000">
                  <a:schemeClr val="tx1">
                    <a:alpha val="89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1" dirty="0" smtClean="0">
                <a:solidFill>
                  <a:srgbClr val="570000"/>
                </a:solidFill>
              </a:rPr>
              <a:t>Application of Genomics Knowledge</a:t>
            </a:r>
            <a:endParaRPr lang="en-US" sz="3600" b="1" dirty="0">
              <a:solidFill>
                <a:srgbClr val="57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4478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Known QTLs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-1352983" y="2948717"/>
            <a:ext cx="3311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DNA information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62000" y="24384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Linkage maps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09600" y="616803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Expression profiles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85800" y="47244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Whole genome sequences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09600" y="34290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Genetic/allelic diversity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858000" y="5257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GMO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477000" y="2521803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Application in current cultivars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705600" y="41148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Application in breeding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477000" y="7620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trait-controlling genes</a:t>
            </a:r>
            <a:endParaRPr lang="en-US" dirty="0"/>
          </a:p>
        </p:txBody>
      </p:sp>
      <p:sp>
        <p:nvSpPr>
          <p:cNvPr id="163" name="TextBox 162"/>
          <p:cNvSpPr txBox="1"/>
          <p:nvPr/>
        </p:nvSpPr>
        <p:spPr>
          <a:xfrm rot="5400000">
            <a:off x="7257618" y="2948717"/>
            <a:ext cx="3311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Practical application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990600" y="2133600"/>
            <a:ext cx="2286000" cy="2057400"/>
          </a:xfrm>
          <a:prstGeom prst="roundRect">
            <a:avLst/>
          </a:prstGeom>
          <a:solidFill>
            <a:srgbClr val="BDD17A"/>
          </a:solidFill>
          <a:ln w="76200">
            <a:solidFill>
              <a:srgbClr val="57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570000"/>
                </a:solidFill>
              </a:rPr>
              <a:t>What DNA information is available?</a:t>
            </a:r>
            <a:endParaRPr lang="en-US" dirty="0">
              <a:solidFill>
                <a:srgbClr val="570000"/>
              </a:solidFill>
            </a:endParaRPr>
          </a:p>
        </p:txBody>
      </p:sp>
      <p:sp>
        <p:nvSpPr>
          <p:cNvPr id="160" name="Rounded Rectangle 159"/>
          <p:cNvSpPr/>
          <p:nvPr/>
        </p:nvSpPr>
        <p:spPr>
          <a:xfrm>
            <a:off x="5638800" y="2133600"/>
            <a:ext cx="2286000" cy="2057400"/>
          </a:xfrm>
          <a:prstGeom prst="roundRect">
            <a:avLst/>
          </a:prstGeom>
          <a:solidFill>
            <a:srgbClr val="BDD17A"/>
          </a:solidFill>
          <a:ln w="76200">
            <a:solidFill>
              <a:srgbClr val="57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570000"/>
                </a:solidFill>
              </a:rPr>
              <a:t>What is the practical goal?</a:t>
            </a:r>
            <a:endParaRPr lang="en-US" dirty="0">
              <a:solidFill>
                <a:srgbClr val="570000"/>
              </a:solidFill>
            </a:endParaRPr>
          </a:p>
        </p:txBody>
      </p:sp>
      <p:sp>
        <p:nvSpPr>
          <p:cNvPr id="162" name="Right Arrow 161"/>
          <p:cNvSpPr/>
          <p:nvPr/>
        </p:nvSpPr>
        <p:spPr>
          <a:xfrm>
            <a:off x="3124200" y="2245360"/>
            <a:ext cx="2895600" cy="1828800"/>
          </a:xfrm>
          <a:prstGeom prst="rightArrow">
            <a:avLst/>
          </a:prstGeom>
          <a:solidFill>
            <a:srgbClr val="BDD17A"/>
          </a:solidFill>
          <a:ln w="76200">
            <a:solidFill>
              <a:srgbClr val="57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570000"/>
                </a:solidFill>
              </a:rPr>
              <a:t>Various ways</a:t>
            </a:r>
            <a:br>
              <a:rPr lang="en-US" dirty="0" smtClean="0">
                <a:solidFill>
                  <a:srgbClr val="570000"/>
                </a:solidFill>
              </a:rPr>
            </a:br>
            <a:r>
              <a:rPr lang="en-US" dirty="0" smtClean="0">
                <a:solidFill>
                  <a:srgbClr val="570000"/>
                </a:solidFill>
              </a:rPr>
              <a:t>to get there</a:t>
            </a:r>
            <a:endParaRPr lang="en-US" dirty="0">
              <a:solidFill>
                <a:srgbClr val="57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4001" t="19123" r="62"/>
          <a:stretch>
            <a:fillRect/>
          </a:stretch>
        </p:blipFill>
        <p:spPr bwMode="auto">
          <a:xfrm>
            <a:off x="0" y="5909318"/>
            <a:ext cx="91440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5909316"/>
            <a:ext cx="9144000" cy="685800"/>
          </a:xfrm>
          <a:prstGeom prst="rect">
            <a:avLst/>
          </a:prstGeom>
          <a:gradFill>
            <a:gsLst>
              <a:gs pos="0">
                <a:srgbClr val="DEE8BC"/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1" dirty="0" smtClean="0">
                <a:solidFill>
                  <a:srgbClr val="570000"/>
                </a:solidFill>
              </a:rPr>
              <a:t>Application of Genomics Knowledge</a:t>
            </a:r>
            <a:endParaRPr lang="en-US" sz="3600" b="1" dirty="0">
              <a:solidFill>
                <a:srgbClr val="57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4478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effectLst>
                  <a:glow rad="228600">
                    <a:srgbClr val="00B0F0">
                      <a:alpha val="40000"/>
                    </a:srgbClr>
                  </a:glow>
                </a:effectLst>
              </a:rPr>
              <a:t>Known QTLs</a:t>
            </a:r>
            <a:endParaRPr lang="en-US" dirty="0"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05600" y="41148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glow rad="228600">
                    <a:srgbClr val="00FF00"/>
                  </a:glow>
                </a:effectLst>
              </a:rPr>
              <a:t>Application in breeding</a:t>
            </a:r>
            <a:endParaRPr lang="en-US" dirty="0">
              <a:effectLst>
                <a:glow rad="228600">
                  <a:srgbClr val="00FF00"/>
                </a:glow>
              </a:effectLst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981200" y="685800"/>
            <a:ext cx="4800600" cy="5387321"/>
            <a:chOff x="1981200" y="685800"/>
            <a:chExt cx="4800600" cy="5387321"/>
          </a:xfrm>
        </p:grpSpPr>
        <p:grpSp>
          <p:nvGrpSpPr>
            <p:cNvPr id="47" name="Group 167"/>
            <p:cNvGrpSpPr/>
            <p:nvPr/>
          </p:nvGrpSpPr>
          <p:grpSpPr>
            <a:xfrm>
              <a:off x="1981200" y="762000"/>
              <a:ext cx="4800600" cy="5257800"/>
              <a:chOff x="1981200" y="762000"/>
              <a:chExt cx="4800600" cy="5257800"/>
            </a:xfrm>
          </p:grpSpPr>
          <p:cxnSp>
            <p:nvCxnSpPr>
              <p:cNvPr id="50" name="Elbow Connector 49"/>
              <p:cNvCxnSpPr/>
              <p:nvPr/>
            </p:nvCxnSpPr>
            <p:spPr>
              <a:xfrm>
                <a:off x="2362200" y="1295400"/>
                <a:ext cx="4191000" cy="1066800"/>
              </a:xfrm>
              <a:prstGeom prst="bentConnector3">
                <a:avLst>
                  <a:gd name="adj1" fmla="val 50000"/>
                </a:avLst>
              </a:prstGeom>
              <a:ln w="76200">
                <a:solidFill>
                  <a:srgbClr val="FF33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Elbow Connector 51"/>
              <p:cNvCxnSpPr/>
              <p:nvPr/>
            </p:nvCxnSpPr>
            <p:spPr>
              <a:xfrm>
                <a:off x="2209800" y="2819400"/>
                <a:ext cx="2667000" cy="1219200"/>
              </a:xfrm>
              <a:prstGeom prst="bentConnector3">
                <a:avLst>
                  <a:gd name="adj1" fmla="val 50000"/>
                </a:avLst>
              </a:prstGeom>
              <a:ln w="76200">
                <a:solidFill>
                  <a:srgbClr val="24B62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Elbow Connector 52"/>
              <p:cNvCxnSpPr/>
              <p:nvPr/>
            </p:nvCxnSpPr>
            <p:spPr>
              <a:xfrm flipV="1">
                <a:off x="2133600" y="838200"/>
                <a:ext cx="1828800" cy="1143000"/>
              </a:xfrm>
              <a:prstGeom prst="bentConnector3">
                <a:avLst>
                  <a:gd name="adj1" fmla="val 50000"/>
                </a:avLst>
              </a:prstGeom>
              <a:ln w="762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Elbow Connector 53"/>
              <p:cNvCxnSpPr/>
              <p:nvPr/>
            </p:nvCxnSpPr>
            <p:spPr>
              <a:xfrm flipV="1">
                <a:off x="2362200" y="2895600"/>
                <a:ext cx="3124200" cy="1905000"/>
              </a:xfrm>
              <a:prstGeom prst="bentConnector3">
                <a:avLst>
                  <a:gd name="adj1" fmla="val 50000"/>
                </a:avLst>
              </a:prstGeom>
              <a:ln w="76200">
                <a:solidFill>
                  <a:srgbClr val="0099FF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Elbow Connector 54"/>
              <p:cNvCxnSpPr/>
              <p:nvPr/>
            </p:nvCxnSpPr>
            <p:spPr>
              <a:xfrm>
                <a:off x="2057400" y="2362200"/>
                <a:ext cx="3429000" cy="914400"/>
              </a:xfrm>
              <a:prstGeom prst="bentConnector3">
                <a:avLst>
                  <a:gd name="adj1" fmla="val 50000"/>
                </a:avLst>
              </a:prstGeom>
              <a:ln w="762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Elbow Connector 55"/>
              <p:cNvCxnSpPr/>
              <p:nvPr/>
            </p:nvCxnSpPr>
            <p:spPr>
              <a:xfrm flipV="1">
                <a:off x="2438400" y="5181600"/>
                <a:ext cx="3048000" cy="533400"/>
              </a:xfrm>
              <a:prstGeom prst="bentConnector3">
                <a:avLst>
                  <a:gd name="adj1" fmla="val 50000"/>
                </a:avLst>
              </a:prstGeom>
              <a:ln w="762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Elbow Connector 56"/>
              <p:cNvCxnSpPr/>
              <p:nvPr/>
            </p:nvCxnSpPr>
            <p:spPr>
              <a:xfrm rot="16200000" flipH="1">
                <a:off x="2446020" y="2293620"/>
                <a:ext cx="4114800" cy="1143000"/>
              </a:xfrm>
              <a:prstGeom prst="bentConnector3">
                <a:avLst>
                  <a:gd name="adj1" fmla="val 44074"/>
                </a:avLst>
              </a:prstGeom>
              <a:ln w="762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Elbow Connector 58"/>
              <p:cNvCxnSpPr/>
              <p:nvPr/>
            </p:nvCxnSpPr>
            <p:spPr>
              <a:xfrm rot="16200000" flipH="1">
                <a:off x="2133600" y="3352800"/>
                <a:ext cx="4572000" cy="457200"/>
              </a:xfrm>
              <a:prstGeom prst="bentConnector3">
                <a:avLst>
                  <a:gd name="adj1" fmla="val 46889"/>
                </a:avLst>
              </a:prstGeom>
              <a:ln w="76200">
                <a:solidFill>
                  <a:srgbClr val="0099FF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Elbow Connector 60"/>
              <p:cNvCxnSpPr/>
              <p:nvPr/>
            </p:nvCxnSpPr>
            <p:spPr>
              <a:xfrm>
                <a:off x="2590800" y="1295400"/>
                <a:ext cx="3581400" cy="2895600"/>
              </a:xfrm>
              <a:prstGeom prst="bentConnector3">
                <a:avLst>
                  <a:gd name="adj1" fmla="val 71"/>
                </a:avLst>
              </a:prstGeom>
              <a:ln w="76200">
                <a:solidFill>
                  <a:srgbClr val="FF33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Elbow Connector 62"/>
              <p:cNvCxnSpPr/>
              <p:nvPr/>
            </p:nvCxnSpPr>
            <p:spPr>
              <a:xfrm rot="16200000" flipH="1">
                <a:off x="2324100" y="3314700"/>
                <a:ext cx="2819400" cy="914400"/>
              </a:xfrm>
              <a:prstGeom prst="bentConnector3">
                <a:avLst>
                  <a:gd name="adj1" fmla="val 43153"/>
                </a:avLst>
              </a:prstGeom>
              <a:ln w="762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Elbow Connector 64"/>
              <p:cNvCxnSpPr/>
              <p:nvPr/>
            </p:nvCxnSpPr>
            <p:spPr>
              <a:xfrm>
                <a:off x="2438400" y="948899"/>
                <a:ext cx="4038600" cy="575101"/>
              </a:xfrm>
              <a:prstGeom prst="bentConnector3">
                <a:avLst>
                  <a:gd name="adj1" fmla="val 22579"/>
                </a:avLst>
              </a:prstGeom>
              <a:ln w="76200">
                <a:solidFill>
                  <a:srgbClr val="324D3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Elbow Connector 66"/>
              <p:cNvCxnSpPr/>
              <p:nvPr/>
            </p:nvCxnSpPr>
            <p:spPr>
              <a:xfrm rot="10800000">
                <a:off x="2057400" y="4495800"/>
                <a:ext cx="3276600" cy="1371600"/>
              </a:xfrm>
              <a:prstGeom prst="bentConnector3">
                <a:avLst>
                  <a:gd name="adj1" fmla="val 50000"/>
                </a:avLst>
              </a:prstGeom>
              <a:ln w="76200">
                <a:solidFill>
                  <a:srgbClr val="FFC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Elbow Connector 68"/>
              <p:cNvCxnSpPr/>
              <p:nvPr/>
            </p:nvCxnSpPr>
            <p:spPr>
              <a:xfrm flipV="1">
                <a:off x="4724400" y="1066800"/>
                <a:ext cx="1600200" cy="914400"/>
              </a:xfrm>
              <a:prstGeom prst="bentConnector3">
                <a:avLst>
                  <a:gd name="adj1" fmla="val 50000"/>
                </a:avLst>
              </a:prstGeom>
              <a:ln w="76200">
                <a:solidFill>
                  <a:srgbClr val="FFC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Elbow Connector 69"/>
              <p:cNvCxnSpPr/>
              <p:nvPr/>
            </p:nvCxnSpPr>
            <p:spPr>
              <a:xfrm rot="5400000">
                <a:off x="4953000" y="4038600"/>
                <a:ext cx="1676400" cy="609600"/>
              </a:xfrm>
              <a:prstGeom prst="bentConnector3">
                <a:avLst>
                  <a:gd name="adj1" fmla="val 50000"/>
                </a:avLst>
              </a:prstGeom>
              <a:ln w="762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Elbow Connector 70"/>
              <p:cNvCxnSpPr/>
              <p:nvPr/>
            </p:nvCxnSpPr>
            <p:spPr>
              <a:xfrm rot="16200000" flipH="1">
                <a:off x="4343400" y="3352800"/>
                <a:ext cx="3124200" cy="1143000"/>
              </a:xfrm>
              <a:prstGeom prst="bentConnector3">
                <a:avLst>
                  <a:gd name="adj1" fmla="val 46748"/>
                </a:avLst>
              </a:prstGeom>
              <a:ln w="76200">
                <a:solidFill>
                  <a:schemeClr val="accent1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Elbow Connector 72"/>
              <p:cNvCxnSpPr/>
              <p:nvPr/>
            </p:nvCxnSpPr>
            <p:spPr>
              <a:xfrm rot="10800000">
                <a:off x="6172200" y="4197532"/>
                <a:ext cx="533400" cy="339299"/>
              </a:xfrm>
              <a:prstGeom prst="bentConnector3">
                <a:avLst>
                  <a:gd name="adj1" fmla="val 70952"/>
                </a:avLst>
              </a:prstGeom>
              <a:ln w="76200">
                <a:solidFill>
                  <a:srgbClr val="FF33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Elbow Connector 73"/>
              <p:cNvCxnSpPr/>
              <p:nvPr/>
            </p:nvCxnSpPr>
            <p:spPr>
              <a:xfrm>
                <a:off x="4191000" y="4953000"/>
                <a:ext cx="2590800" cy="533400"/>
              </a:xfrm>
              <a:prstGeom prst="bentConnector3">
                <a:avLst>
                  <a:gd name="adj1" fmla="val 41765"/>
                </a:avLst>
              </a:prstGeom>
              <a:ln w="762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Elbow Connector 75"/>
              <p:cNvCxnSpPr/>
              <p:nvPr/>
            </p:nvCxnSpPr>
            <p:spPr>
              <a:xfrm rot="10800000">
                <a:off x="3048000" y="1752600"/>
                <a:ext cx="1676400" cy="228600"/>
              </a:xfrm>
              <a:prstGeom prst="bentConnector3">
                <a:avLst>
                  <a:gd name="adj1" fmla="val 71818"/>
                </a:avLst>
              </a:prstGeom>
              <a:ln w="76200">
                <a:solidFill>
                  <a:srgbClr val="FFC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Elbow Connector 76"/>
              <p:cNvCxnSpPr/>
              <p:nvPr/>
            </p:nvCxnSpPr>
            <p:spPr>
              <a:xfrm flipV="1">
                <a:off x="5486400" y="2743200"/>
                <a:ext cx="914400" cy="543560"/>
              </a:xfrm>
              <a:prstGeom prst="bentConnector3">
                <a:avLst>
                  <a:gd name="adj1" fmla="val 34444"/>
                </a:avLst>
              </a:prstGeom>
              <a:ln w="7620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Elbow Connector 77"/>
              <p:cNvCxnSpPr/>
              <p:nvPr/>
            </p:nvCxnSpPr>
            <p:spPr>
              <a:xfrm rot="16200000" flipH="1">
                <a:off x="5303520" y="3017520"/>
                <a:ext cx="944880" cy="640080"/>
              </a:xfrm>
              <a:prstGeom prst="bentConnector3">
                <a:avLst>
                  <a:gd name="adj1" fmla="val 68279"/>
                </a:avLst>
              </a:prstGeom>
              <a:ln w="76200">
                <a:solidFill>
                  <a:srgbClr val="0099FF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Elbow Connector 78"/>
              <p:cNvCxnSpPr/>
              <p:nvPr/>
            </p:nvCxnSpPr>
            <p:spPr>
              <a:xfrm>
                <a:off x="4419600" y="5569858"/>
                <a:ext cx="838200" cy="294640"/>
              </a:xfrm>
              <a:prstGeom prst="bentConnector3">
                <a:avLst>
                  <a:gd name="adj1" fmla="val 105758"/>
                </a:avLst>
              </a:prstGeom>
              <a:ln w="76200">
                <a:solidFill>
                  <a:srgbClr val="FFC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Elbow Connector 79"/>
              <p:cNvCxnSpPr/>
              <p:nvPr/>
            </p:nvCxnSpPr>
            <p:spPr>
              <a:xfrm rot="16200000" flipV="1">
                <a:off x="3157220" y="2329180"/>
                <a:ext cx="3286760" cy="152400"/>
              </a:xfrm>
              <a:prstGeom prst="bentConnector3">
                <a:avLst>
                  <a:gd name="adj1" fmla="val 39181"/>
                </a:avLst>
              </a:prstGeom>
              <a:ln w="76200">
                <a:solidFill>
                  <a:srgbClr val="24B62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Elbow Connector 80"/>
              <p:cNvCxnSpPr/>
              <p:nvPr/>
            </p:nvCxnSpPr>
            <p:spPr>
              <a:xfrm rot="5400000">
                <a:off x="2705100" y="5372100"/>
                <a:ext cx="1219200" cy="76200"/>
              </a:xfrm>
              <a:prstGeom prst="bentConnector3">
                <a:avLst>
                  <a:gd name="adj1" fmla="val 50000"/>
                </a:avLst>
              </a:prstGeom>
              <a:ln w="76200">
                <a:solidFill>
                  <a:srgbClr val="0099FF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Elbow Connector 82"/>
              <p:cNvCxnSpPr/>
              <p:nvPr/>
            </p:nvCxnSpPr>
            <p:spPr>
              <a:xfrm>
                <a:off x="1981200" y="3657600"/>
                <a:ext cx="2438400" cy="1905000"/>
              </a:xfrm>
              <a:prstGeom prst="bentConnector3">
                <a:avLst>
                  <a:gd name="adj1" fmla="val 40833"/>
                </a:avLst>
              </a:prstGeom>
              <a:ln w="76200">
                <a:solidFill>
                  <a:srgbClr val="FFC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Freeform 47"/>
            <p:cNvSpPr/>
            <p:nvPr/>
          </p:nvSpPr>
          <p:spPr>
            <a:xfrm>
              <a:off x="2971800" y="2819400"/>
              <a:ext cx="3002280" cy="3253721"/>
            </a:xfrm>
            <a:custGeom>
              <a:avLst/>
              <a:gdLst>
                <a:gd name="connsiteX0" fmla="*/ 1596778 w 2775338"/>
                <a:gd name="connsiteY0" fmla="*/ 995680 h 3075921"/>
                <a:gd name="connsiteX1" fmla="*/ 1596778 w 2775338"/>
                <a:gd name="connsiteY1" fmla="*/ 995680 h 3075921"/>
                <a:gd name="connsiteX2" fmla="*/ 1566298 w 2775338"/>
                <a:gd name="connsiteY2" fmla="*/ 1097280 h 3075921"/>
                <a:gd name="connsiteX3" fmla="*/ 1556138 w 2775338"/>
                <a:gd name="connsiteY3" fmla="*/ 1127760 h 3075921"/>
                <a:gd name="connsiteX4" fmla="*/ 1515498 w 2775338"/>
                <a:gd name="connsiteY4" fmla="*/ 1158240 h 3075921"/>
                <a:gd name="connsiteX5" fmla="*/ 1444378 w 2775338"/>
                <a:gd name="connsiteY5" fmla="*/ 1229360 h 3075921"/>
                <a:gd name="connsiteX6" fmla="*/ 1342778 w 2775338"/>
                <a:gd name="connsiteY6" fmla="*/ 1209040 h 3075921"/>
                <a:gd name="connsiteX7" fmla="*/ 1231018 w 2775338"/>
                <a:gd name="connsiteY7" fmla="*/ 1178560 h 3075921"/>
                <a:gd name="connsiteX8" fmla="*/ 1200538 w 2775338"/>
                <a:gd name="connsiteY8" fmla="*/ 1158240 h 3075921"/>
                <a:gd name="connsiteX9" fmla="*/ 1109098 w 2775338"/>
                <a:gd name="connsiteY9" fmla="*/ 1137920 h 3075921"/>
                <a:gd name="connsiteX10" fmla="*/ 1068458 w 2775338"/>
                <a:gd name="connsiteY10" fmla="*/ 1127760 h 3075921"/>
                <a:gd name="connsiteX11" fmla="*/ 1017658 w 2775338"/>
                <a:gd name="connsiteY11" fmla="*/ 1168400 h 3075921"/>
                <a:gd name="connsiteX12" fmla="*/ 956698 w 2775338"/>
                <a:gd name="connsiteY12" fmla="*/ 1219200 h 3075921"/>
                <a:gd name="connsiteX13" fmla="*/ 905898 w 2775338"/>
                <a:gd name="connsiteY13" fmla="*/ 1483360 h 3075921"/>
                <a:gd name="connsiteX14" fmla="*/ 875418 w 2775338"/>
                <a:gd name="connsiteY14" fmla="*/ 1493520 h 3075921"/>
                <a:gd name="connsiteX15" fmla="*/ 794138 w 2775338"/>
                <a:gd name="connsiteY15" fmla="*/ 1513840 h 3075921"/>
                <a:gd name="connsiteX16" fmla="*/ 621418 w 2775338"/>
                <a:gd name="connsiteY16" fmla="*/ 1534160 h 3075921"/>
                <a:gd name="connsiteX17" fmla="*/ 580778 w 2775338"/>
                <a:gd name="connsiteY17" fmla="*/ 1544320 h 3075921"/>
                <a:gd name="connsiteX18" fmla="*/ 550298 w 2775338"/>
                <a:gd name="connsiteY18" fmla="*/ 1574800 h 3075921"/>
                <a:gd name="connsiteX19" fmla="*/ 499498 w 2775338"/>
                <a:gd name="connsiteY19" fmla="*/ 1615440 h 3075921"/>
                <a:gd name="connsiteX20" fmla="*/ 469018 w 2775338"/>
                <a:gd name="connsiteY20" fmla="*/ 1717040 h 3075921"/>
                <a:gd name="connsiteX21" fmla="*/ 448698 w 2775338"/>
                <a:gd name="connsiteY21" fmla="*/ 1869440 h 3075921"/>
                <a:gd name="connsiteX22" fmla="*/ 418218 w 2775338"/>
                <a:gd name="connsiteY22" fmla="*/ 1910080 h 3075921"/>
                <a:gd name="connsiteX23" fmla="*/ 408058 w 2775338"/>
                <a:gd name="connsiteY23" fmla="*/ 1950720 h 3075921"/>
                <a:gd name="connsiteX24" fmla="*/ 387738 w 2775338"/>
                <a:gd name="connsiteY24" fmla="*/ 1981200 h 3075921"/>
                <a:gd name="connsiteX25" fmla="*/ 225178 w 2775338"/>
                <a:gd name="connsiteY25" fmla="*/ 2052320 h 3075921"/>
                <a:gd name="connsiteX26" fmla="*/ 164218 w 2775338"/>
                <a:gd name="connsiteY26" fmla="*/ 2082800 h 3075921"/>
                <a:gd name="connsiteX27" fmla="*/ 21978 w 2775338"/>
                <a:gd name="connsiteY27" fmla="*/ 2123440 h 3075921"/>
                <a:gd name="connsiteX28" fmla="*/ 21978 w 2775338"/>
                <a:gd name="connsiteY28" fmla="*/ 2235200 h 3075921"/>
                <a:gd name="connsiteX29" fmla="*/ 52458 w 2775338"/>
                <a:gd name="connsiteY29" fmla="*/ 2265680 h 3075921"/>
                <a:gd name="connsiteX30" fmla="*/ 72778 w 2775338"/>
                <a:gd name="connsiteY30" fmla="*/ 2296160 h 3075921"/>
                <a:gd name="connsiteX31" fmla="*/ 133738 w 2775338"/>
                <a:gd name="connsiteY31" fmla="*/ 2367280 h 3075921"/>
                <a:gd name="connsiteX32" fmla="*/ 143898 w 2775338"/>
                <a:gd name="connsiteY32" fmla="*/ 2407920 h 3075921"/>
                <a:gd name="connsiteX33" fmla="*/ 174378 w 2775338"/>
                <a:gd name="connsiteY33" fmla="*/ 2418080 h 3075921"/>
                <a:gd name="connsiteX34" fmla="*/ 184538 w 2775338"/>
                <a:gd name="connsiteY34" fmla="*/ 2479040 h 3075921"/>
                <a:gd name="connsiteX35" fmla="*/ 215018 w 2775338"/>
                <a:gd name="connsiteY35" fmla="*/ 2540000 h 3075921"/>
                <a:gd name="connsiteX36" fmla="*/ 225178 w 2775338"/>
                <a:gd name="connsiteY36" fmla="*/ 2631440 h 3075921"/>
                <a:gd name="connsiteX37" fmla="*/ 255658 w 2775338"/>
                <a:gd name="connsiteY37" fmla="*/ 2641600 h 3075921"/>
                <a:gd name="connsiteX38" fmla="*/ 428378 w 2775338"/>
                <a:gd name="connsiteY38" fmla="*/ 2672080 h 3075921"/>
                <a:gd name="connsiteX39" fmla="*/ 469018 w 2775338"/>
                <a:gd name="connsiteY39" fmla="*/ 2692400 h 3075921"/>
                <a:gd name="connsiteX40" fmla="*/ 529978 w 2775338"/>
                <a:gd name="connsiteY40" fmla="*/ 2702560 h 3075921"/>
                <a:gd name="connsiteX41" fmla="*/ 580778 w 2775338"/>
                <a:gd name="connsiteY41" fmla="*/ 2763520 h 3075921"/>
                <a:gd name="connsiteX42" fmla="*/ 641738 w 2775338"/>
                <a:gd name="connsiteY42" fmla="*/ 2824480 h 3075921"/>
                <a:gd name="connsiteX43" fmla="*/ 672218 w 2775338"/>
                <a:gd name="connsiteY43" fmla="*/ 2854960 h 3075921"/>
                <a:gd name="connsiteX44" fmla="*/ 702698 w 2775338"/>
                <a:gd name="connsiteY44" fmla="*/ 2885440 h 3075921"/>
                <a:gd name="connsiteX45" fmla="*/ 733178 w 2775338"/>
                <a:gd name="connsiteY45" fmla="*/ 3027680 h 3075921"/>
                <a:gd name="connsiteX46" fmla="*/ 773818 w 2775338"/>
                <a:gd name="connsiteY46" fmla="*/ 3048000 h 3075921"/>
                <a:gd name="connsiteX47" fmla="*/ 1231018 w 2775338"/>
                <a:gd name="connsiteY47" fmla="*/ 3027680 h 3075921"/>
                <a:gd name="connsiteX48" fmla="*/ 1464698 w 2775338"/>
                <a:gd name="connsiteY48" fmla="*/ 2987040 h 3075921"/>
                <a:gd name="connsiteX49" fmla="*/ 1545978 w 2775338"/>
                <a:gd name="connsiteY49" fmla="*/ 2956560 h 3075921"/>
                <a:gd name="connsiteX50" fmla="*/ 1576458 w 2775338"/>
                <a:gd name="connsiteY50" fmla="*/ 2936240 h 3075921"/>
                <a:gd name="connsiteX51" fmla="*/ 1606938 w 2775338"/>
                <a:gd name="connsiteY51" fmla="*/ 2926080 h 3075921"/>
                <a:gd name="connsiteX52" fmla="*/ 1678058 w 2775338"/>
                <a:gd name="connsiteY52" fmla="*/ 2885440 h 3075921"/>
                <a:gd name="connsiteX53" fmla="*/ 1799978 w 2775338"/>
                <a:gd name="connsiteY53" fmla="*/ 2794000 h 3075921"/>
                <a:gd name="connsiteX54" fmla="*/ 1840618 w 2775338"/>
                <a:gd name="connsiteY54" fmla="*/ 2702560 h 3075921"/>
                <a:gd name="connsiteX55" fmla="*/ 1860938 w 2775338"/>
                <a:gd name="connsiteY55" fmla="*/ 2519680 h 3075921"/>
                <a:gd name="connsiteX56" fmla="*/ 1871098 w 2775338"/>
                <a:gd name="connsiteY56" fmla="*/ 2468880 h 3075921"/>
                <a:gd name="connsiteX57" fmla="*/ 1901578 w 2775338"/>
                <a:gd name="connsiteY57" fmla="*/ 2448560 h 3075921"/>
                <a:gd name="connsiteX58" fmla="*/ 1972698 w 2775338"/>
                <a:gd name="connsiteY58" fmla="*/ 2438400 h 3075921"/>
                <a:gd name="connsiteX59" fmla="*/ 2043818 w 2775338"/>
                <a:gd name="connsiteY59" fmla="*/ 2407920 h 3075921"/>
                <a:gd name="connsiteX60" fmla="*/ 2114938 w 2775338"/>
                <a:gd name="connsiteY60" fmla="*/ 2387600 h 3075921"/>
                <a:gd name="connsiteX61" fmla="*/ 2440058 w 2775338"/>
                <a:gd name="connsiteY61" fmla="*/ 2377440 h 3075921"/>
                <a:gd name="connsiteX62" fmla="*/ 2511178 w 2775338"/>
                <a:gd name="connsiteY62" fmla="*/ 2336800 h 3075921"/>
                <a:gd name="connsiteX63" fmla="*/ 2602618 w 2775338"/>
                <a:gd name="connsiteY63" fmla="*/ 2245360 h 3075921"/>
                <a:gd name="connsiteX64" fmla="*/ 2653418 w 2775338"/>
                <a:gd name="connsiteY64" fmla="*/ 2184400 h 3075921"/>
                <a:gd name="connsiteX65" fmla="*/ 2663578 w 2775338"/>
                <a:gd name="connsiteY65" fmla="*/ 2143760 h 3075921"/>
                <a:gd name="connsiteX66" fmla="*/ 2673738 w 2775338"/>
                <a:gd name="connsiteY66" fmla="*/ 2092960 h 3075921"/>
                <a:gd name="connsiteX67" fmla="*/ 2724538 w 2775338"/>
                <a:gd name="connsiteY67" fmla="*/ 1960880 h 3075921"/>
                <a:gd name="connsiteX68" fmla="*/ 2744858 w 2775338"/>
                <a:gd name="connsiteY68" fmla="*/ 1838960 h 3075921"/>
                <a:gd name="connsiteX69" fmla="*/ 2775338 w 2775338"/>
                <a:gd name="connsiteY69" fmla="*/ 1706880 h 3075921"/>
                <a:gd name="connsiteX70" fmla="*/ 2765178 w 2775338"/>
                <a:gd name="connsiteY70" fmla="*/ 1412240 h 3075921"/>
                <a:gd name="connsiteX71" fmla="*/ 2755018 w 2775338"/>
                <a:gd name="connsiteY71" fmla="*/ 1300480 h 3075921"/>
                <a:gd name="connsiteX72" fmla="*/ 2724538 w 2775338"/>
                <a:gd name="connsiteY72" fmla="*/ 1280160 h 3075921"/>
                <a:gd name="connsiteX73" fmla="*/ 2694058 w 2775338"/>
                <a:gd name="connsiteY73" fmla="*/ 1219200 h 3075921"/>
                <a:gd name="connsiteX74" fmla="*/ 2663578 w 2775338"/>
                <a:gd name="connsiteY74" fmla="*/ 1198880 h 3075921"/>
                <a:gd name="connsiteX75" fmla="*/ 2633098 w 2775338"/>
                <a:gd name="connsiteY75" fmla="*/ 1168400 h 3075921"/>
                <a:gd name="connsiteX76" fmla="*/ 2602618 w 2775338"/>
                <a:gd name="connsiteY76" fmla="*/ 1117600 h 3075921"/>
                <a:gd name="connsiteX77" fmla="*/ 2572138 w 2775338"/>
                <a:gd name="connsiteY77" fmla="*/ 1097280 h 3075921"/>
                <a:gd name="connsiteX78" fmla="*/ 2531498 w 2775338"/>
                <a:gd name="connsiteY78" fmla="*/ 1066800 h 3075921"/>
                <a:gd name="connsiteX79" fmla="*/ 2450218 w 2775338"/>
                <a:gd name="connsiteY79" fmla="*/ 985520 h 3075921"/>
                <a:gd name="connsiteX80" fmla="*/ 2399418 w 2775338"/>
                <a:gd name="connsiteY80" fmla="*/ 914400 h 3075921"/>
                <a:gd name="connsiteX81" fmla="*/ 2389258 w 2775338"/>
                <a:gd name="connsiteY81" fmla="*/ 558800 h 3075921"/>
                <a:gd name="connsiteX82" fmla="*/ 2409578 w 2775338"/>
                <a:gd name="connsiteY82" fmla="*/ 508000 h 3075921"/>
                <a:gd name="connsiteX83" fmla="*/ 2429898 w 2775338"/>
                <a:gd name="connsiteY83" fmla="*/ 426720 h 3075921"/>
                <a:gd name="connsiteX84" fmla="*/ 2480698 w 2775338"/>
                <a:gd name="connsiteY84" fmla="*/ 355600 h 3075921"/>
                <a:gd name="connsiteX85" fmla="*/ 2501018 w 2775338"/>
                <a:gd name="connsiteY85" fmla="*/ 294640 h 3075921"/>
                <a:gd name="connsiteX86" fmla="*/ 2511178 w 2775338"/>
                <a:gd name="connsiteY86" fmla="*/ 264160 h 3075921"/>
                <a:gd name="connsiteX87" fmla="*/ 2521338 w 2775338"/>
                <a:gd name="connsiteY87" fmla="*/ 213360 h 3075921"/>
                <a:gd name="connsiteX88" fmla="*/ 2480698 w 2775338"/>
                <a:gd name="connsiteY88" fmla="*/ 30480 h 3075921"/>
                <a:gd name="connsiteX89" fmla="*/ 2440058 w 2775338"/>
                <a:gd name="connsiteY89" fmla="*/ 10160 h 3075921"/>
                <a:gd name="connsiteX90" fmla="*/ 2328298 w 2775338"/>
                <a:gd name="connsiteY90" fmla="*/ 0 h 3075921"/>
                <a:gd name="connsiteX91" fmla="*/ 2135258 w 2775338"/>
                <a:gd name="connsiteY91" fmla="*/ 10160 h 3075921"/>
                <a:gd name="connsiteX92" fmla="*/ 2104778 w 2775338"/>
                <a:gd name="connsiteY92" fmla="*/ 20320 h 3075921"/>
                <a:gd name="connsiteX93" fmla="*/ 2043818 w 2775338"/>
                <a:gd name="connsiteY93" fmla="*/ 101600 h 3075921"/>
                <a:gd name="connsiteX94" fmla="*/ 2023498 w 2775338"/>
                <a:gd name="connsiteY94" fmla="*/ 132080 h 3075921"/>
                <a:gd name="connsiteX95" fmla="*/ 1932058 w 2775338"/>
                <a:gd name="connsiteY95" fmla="*/ 233680 h 3075921"/>
                <a:gd name="connsiteX96" fmla="*/ 1911738 w 2775338"/>
                <a:gd name="connsiteY96" fmla="*/ 294640 h 3075921"/>
                <a:gd name="connsiteX97" fmla="*/ 1850778 w 2775338"/>
                <a:gd name="connsiteY97" fmla="*/ 406400 h 3075921"/>
                <a:gd name="connsiteX98" fmla="*/ 1728858 w 2775338"/>
                <a:gd name="connsiteY98" fmla="*/ 548640 h 3075921"/>
                <a:gd name="connsiteX99" fmla="*/ 1718698 w 2775338"/>
                <a:gd name="connsiteY99" fmla="*/ 589280 h 3075921"/>
                <a:gd name="connsiteX100" fmla="*/ 1667898 w 2775338"/>
                <a:gd name="connsiteY100" fmla="*/ 670560 h 3075921"/>
                <a:gd name="connsiteX101" fmla="*/ 1657738 w 2775338"/>
                <a:gd name="connsiteY101" fmla="*/ 701040 h 3075921"/>
                <a:gd name="connsiteX102" fmla="*/ 1576458 w 2775338"/>
                <a:gd name="connsiteY102" fmla="*/ 792480 h 3075921"/>
                <a:gd name="connsiteX103" fmla="*/ 1566298 w 2775338"/>
                <a:gd name="connsiteY103" fmla="*/ 833120 h 3075921"/>
                <a:gd name="connsiteX104" fmla="*/ 1556138 w 2775338"/>
                <a:gd name="connsiteY104" fmla="*/ 934720 h 3075921"/>
                <a:gd name="connsiteX105" fmla="*/ 1617098 w 2775338"/>
                <a:gd name="connsiteY105" fmla="*/ 985520 h 3075921"/>
                <a:gd name="connsiteX106" fmla="*/ 1678058 w 2775338"/>
                <a:gd name="connsiteY106" fmla="*/ 1046480 h 3075921"/>
                <a:gd name="connsiteX107" fmla="*/ 1657738 w 2775338"/>
                <a:gd name="connsiteY107" fmla="*/ 1076960 h 3075921"/>
                <a:gd name="connsiteX108" fmla="*/ 1627258 w 2775338"/>
                <a:gd name="connsiteY108" fmla="*/ 1087120 h 3075921"/>
                <a:gd name="connsiteX109" fmla="*/ 1556138 w 2775338"/>
                <a:gd name="connsiteY109" fmla="*/ 1107440 h 3075921"/>
                <a:gd name="connsiteX110" fmla="*/ 1617098 w 2775338"/>
                <a:gd name="connsiteY110" fmla="*/ 1056640 h 307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2775338" h="3075921">
                  <a:moveTo>
                    <a:pt x="1596778" y="995680"/>
                  </a:moveTo>
                  <a:lnTo>
                    <a:pt x="1596778" y="995680"/>
                  </a:lnTo>
                  <a:cubicBezTo>
                    <a:pt x="1586618" y="1029547"/>
                    <a:pt x="1576696" y="1063486"/>
                    <a:pt x="1566298" y="1097280"/>
                  </a:cubicBezTo>
                  <a:cubicBezTo>
                    <a:pt x="1563148" y="1107516"/>
                    <a:pt x="1562994" y="1119533"/>
                    <a:pt x="1556138" y="1127760"/>
                  </a:cubicBezTo>
                  <a:cubicBezTo>
                    <a:pt x="1545298" y="1140769"/>
                    <a:pt x="1527472" y="1146266"/>
                    <a:pt x="1515498" y="1158240"/>
                  </a:cubicBezTo>
                  <a:cubicBezTo>
                    <a:pt x="1420671" y="1253067"/>
                    <a:pt x="1552751" y="1148080"/>
                    <a:pt x="1444378" y="1229360"/>
                  </a:cubicBezTo>
                  <a:lnTo>
                    <a:pt x="1342778" y="1209040"/>
                  </a:lnTo>
                  <a:cubicBezTo>
                    <a:pt x="1310498" y="1202123"/>
                    <a:pt x="1258569" y="1186432"/>
                    <a:pt x="1231018" y="1178560"/>
                  </a:cubicBezTo>
                  <a:cubicBezTo>
                    <a:pt x="1220858" y="1171787"/>
                    <a:pt x="1211460" y="1163701"/>
                    <a:pt x="1200538" y="1158240"/>
                  </a:cubicBezTo>
                  <a:cubicBezTo>
                    <a:pt x="1174174" y="1145058"/>
                    <a:pt x="1135113" y="1143123"/>
                    <a:pt x="1109098" y="1137920"/>
                  </a:cubicBezTo>
                  <a:cubicBezTo>
                    <a:pt x="1095406" y="1135182"/>
                    <a:pt x="1082005" y="1131147"/>
                    <a:pt x="1068458" y="1127760"/>
                  </a:cubicBezTo>
                  <a:cubicBezTo>
                    <a:pt x="1051525" y="1141307"/>
                    <a:pt x="1033978" y="1154120"/>
                    <a:pt x="1017658" y="1168400"/>
                  </a:cubicBezTo>
                  <a:cubicBezTo>
                    <a:pt x="955075" y="1223160"/>
                    <a:pt x="1019078" y="1177614"/>
                    <a:pt x="956698" y="1219200"/>
                  </a:cubicBezTo>
                  <a:cubicBezTo>
                    <a:pt x="860450" y="1411696"/>
                    <a:pt x="974787" y="1156138"/>
                    <a:pt x="905898" y="1483360"/>
                  </a:cubicBezTo>
                  <a:cubicBezTo>
                    <a:pt x="903692" y="1493840"/>
                    <a:pt x="885750" y="1490702"/>
                    <a:pt x="875418" y="1493520"/>
                  </a:cubicBezTo>
                  <a:cubicBezTo>
                    <a:pt x="848475" y="1500868"/>
                    <a:pt x="821874" y="1510577"/>
                    <a:pt x="794138" y="1513840"/>
                  </a:cubicBezTo>
                  <a:lnTo>
                    <a:pt x="621418" y="1534160"/>
                  </a:lnTo>
                  <a:cubicBezTo>
                    <a:pt x="607871" y="1537547"/>
                    <a:pt x="592902" y="1537392"/>
                    <a:pt x="580778" y="1544320"/>
                  </a:cubicBezTo>
                  <a:cubicBezTo>
                    <a:pt x="568303" y="1551449"/>
                    <a:pt x="561111" y="1565338"/>
                    <a:pt x="550298" y="1574800"/>
                  </a:cubicBezTo>
                  <a:cubicBezTo>
                    <a:pt x="533978" y="1589080"/>
                    <a:pt x="516431" y="1601893"/>
                    <a:pt x="499498" y="1615440"/>
                  </a:cubicBezTo>
                  <a:cubicBezTo>
                    <a:pt x="480018" y="1664139"/>
                    <a:pt x="475886" y="1665527"/>
                    <a:pt x="469018" y="1717040"/>
                  </a:cubicBezTo>
                  <a:cubicBezTo>
                    <a:pt x="468864" y="1718197"/>
                    <a:pt x="459584" y="1844945"/>
                    <a:pt x="448698" y="1869440"/>
                  </a:cubicBezTo>
                  <a:cubicBezTo>
                    <a:pt x="441821" y="1884914"/>
                    <a:pt x="428378" y="1896533"/>
                    <a:pt x="418218" y="1910080"/>
                  </a:cubicBezTo>
                  <a:cubicBezTo>
                    <a:pt x="414831" y="1923627"/>
                    <a:pt x="413559" y="1937885"/>
                    <a:pt x="408058" y="1950720"/>
                  </a:cubicBezTo>
                  <a:cubicBezTo>
                    <a:pt x="403248" y="1961943"/>
                    <a:pt x="397189" y="1973468"/>
                    <a:pt x="387738" y="1981200"/>
                  </a:cubicBezTo>
                  <a:cubicBezTo>
                    <a:pt x="301358" y="2051874"/>
                    <a:pt x="316228" y="2039313"/>
                    <a:pt x="225178" y="2052320"/>
                  </a:cubicBezTo>
                  <a:cubicBezTo>
                    <a:pt x="204858" y="2062480"/>
                    <a:pt x="186333" y="2077597"/>
                    <a:pt x="164218" y="2082800"/>
                  </a:cubicBezTo>
                  <a:cubicBezTo>
                    <a:pt x="14345" y="2118064"/>
                    <a:pt x="88052" y="2057366"/>
                    <a:pt x="21978" y="2123440"/>
                  </a:cubicBezTo>
                  <a:cubicBezTo>
                    <a:pt x="7298" y="2167480"/>
                    <a:pt x="0" y="2174761"/>
                    <a:pt x="21978" y="2235200"/>
                  </a:cubicBezTo>
                  <a:cubicBezTo>
                    <a:pt x="26888" y="2248703"/>
                    <a:pt x="43260" y="2254642"/>
                    <a:pt x="52458" y="2265680"/>
                  </a:cubicBezTo>
                  <a:cubicBezTo>
                    <a:pt x="60275" y="2275061"/>
                    <a:pt x="66306" y="2285805"/>
                    <a:pt x="72778" y="2296160"/>
                  </a:cubicBezTo>
                  <a:cubicBezTo>
                    <a:pt x="112166" y="2359181"/>
                    <a:pt x="85203" y="2334924"/>
                    <a:pt x="133738" y="2367280"/>
                  </a:cubicBezTo>
                  <a:cubicBezTo>
                    <a:pt x="137125" y="2380827"/>
                    <a:pt x="135175" y="2397016"/>
                    <a:pt x="143898" y="2407920"/>
                  </a:cubicBezTo>
                  <a:cubicBezTo>
                    <a:pt x="150588" y="2416283"/>
                    <a:pt x="169065" y="2408781"/>
                    <a:pt x="174378" y="2418080"/>
                  </a:cubicBezTo>
                  <a:cubicBezTo>
                    <a:pt x="184599" y="2435966"/>
                    <a:pt x="178024" y="2459497"/>
                    <a:pt x="184538" y="2479040"/>
                  </a:cubicBezTo>
                  <a:cubicBezTo>
                    <a:pt x="191722" y="2500593"/>
                    <a:pt x="204858" y="2519680"/>
                    <a:pt x="215018" y="2540000"/>
                  </a:cubicBezTo>
                  <a:cubicBezTo>
                    <a:pt x="218405" y="2570480"/>
                    <a:pt x="213788" y="2602966"/>
                    <a:pt x="225178" y="2631440"/>
                  </a:cubicBezTo>
                  <a:cubicBezTo>
                    <a:pt x="229155" y="2641384"/>
                    <a:pt x="245156" y="2639500"/>
                    <a:pt x="255658" y="2641600"/>
                  </a:cubicBezTo>
                  <a:cubicBezTo>
                    <a:pt x="312986" y="2653066"/>
                    <a:pt x="370805" y="2661920"/>
                    <a:pt x="428378" y="2672080"/>
                  </a:cubicBezTo>
                  <a:cubicBezTo>
                    <a:pt x="441925" y="2678853"/>
                    <a:pt x="454511" y="2688048"/>
                    <a:pt x="469018" y="2692400"/>
                  </a:cubicBezTo>
                  <a:cubicBezTo>
                    <a:pt x="488749" y="2698319"/>
                    <a:pt x="511153" y="2694193"/>
                    <a:pt x="529978" y="2702560"/>
                  </a:cubicBezTo>
                  <a:cubicBezTo>
                    <a:pt x="555505" y="2713905"/>
                    <a:pt x="564035" y="2744684"/>
                    <a:pt x="580778" y="2763520"/>
                  </a:cubicBezTo>
                  <a:cubicBezTo>
                    <a:pt x="599870" y="2784998"/>
                    <a:pt x="621418" y="2804160"/>
                    <a:pt x="641738" y="2824480"/>
                  </a:cubicBezTo>
                  <a:lnTo>
                    <a:pt x="672218" y="2854960"/>
                  </a:lnTo>
                  <a:lnTo>
                    <a:pt x="702698" y="2885440"/>
                  </a:lnTo>
                  <a:cubicBezTo>
                    <a:pt x="703211" y="2889548"/>
                    <a:pt x="713875" y="3018029"/>
                    <a:pt x="733178" y="3027680"/>
                  </a:cubicBezTo>
                  <a:lnTo>
                    <a:pt x="773818" y="3048000"/>
                  </a:lnTo>
                  <a:cubicBezTo>
                    <a:pt x="926218" y="3041227"/>
                    <a:pt x="1086296" y="3075921"/>
                    <a:pt x="1231018" y="3027680"/>
                  </a:cubicBezTo>
                  <a:cubicBezTo>
                    <a:pt x="1346974" y="2989028"/>
                    <a:pt x="1270706" y="3009863"/>
                    <a:pt x="1464698" y="2987040"/>
                  </a:cubicBezTo>
                  <a:cubicBezTo>
                    <a:pt x="1491791" y="2976880"/>
                    <a:pt x="1519636" y="2968534"/>
                    <a:pt x="1545978" y="2956560"/>
                  </a:cubicBezTo>
                  <a:cubicBezTo>
                    <a:pt x="1557094" y="2951507"/>
                    <a:pt x="1565536" y="2941701"/>
                    <a:pt x="1576458" y="2936240"/>
                  </a:cubicBezTo>
                  <a:cubicBezTo>
                    <a:pt x="1586037" y="2931451"/>
                    <a:pt x="1597359" y="2930869"/>
                    <a:pt x="1606938" y="2926080"/>
                  </a:cubicBezTo>
                  <a:cubicBezTo>
                    <a:pt x="1631360" y="2913869"/>
                    <a:pt x="1654017" y="2898385"/>
                    <a:pt x="1678058" y="2885440"/>
                  </a:cubicBezTo>
                  <a:cubicBezTo>
                    <a:pt x="1725338" y="2859982"/>
                    <a:pt x="1772770" y="2848416"/>
                    <a:pt x="1799978" y="2794000"/>
                  </a:cubicBezTo>
                  <a:cubicBezTo>
                    <a:pt x="1828454" y="2737048"/>
                    <a:pt x="1814673" y="2767422"/>
                    <a:pt x="1840618" y="2702560"/>
                  </a:cubicBezTo>
                  <a:cubicBezTo>
                    <a:pt x="1847391" y="2641600"/>
                    <a:pt x="1853005" y="2580500"/>
                    <a:pt x="1860938" y="2519680"/>
                  </a:cubicBezTo>
                  <a:cubicBezTo>
                    <a:pt x="1863172" y="2502556"/>
                    <a:pt x="1862530" y="2483873"/>
                    <a:pt x="1871098" y="2468880"/>
                  </a:cubicBezTo>
                  <a:cubicBezTo>
                    <a:pt x="1877156" y="2458278"/>
                    <a:pt x="1889882" y="2452069"/>
                    <a:pt x="1901578" y="2448560"/>
                  </a:cubicBezTo>
                  <a:cubicBezTo>
                    <a:pt x="1924515" y="2441679"/>
                    <a:pt x="1948991" y="2441787"/>
                    <a:pt x="1972698" y="2438400"/>
                  </a:cubicBezTo>
                  <a:cubicBezTo>
                    <a:pt x="2012346" y="2418576"/>
                    <a:pt x="2006444" y="2419132"/>
                    <a:pt x="2043818" y="2407920"/>
                  </a:cubicBezTo>
                  <a:cubicBezTo>
                    <a:pt x="2067433" y="2400835"/>
                    <a:pt x="2090355" y="2389491"/>
                    <a:pt x="2114938" y="2387600"/>
                  </a:cubicBezTo>
                  <a:cubicBezTo>
                    <a:pt x="2223045" y="2379284"/>
                    <a:pt x="2331685" y="2380827"/>
                    <a:pt x="2440058" y="2377440"/>
                  </a:cubicBezTo>
                  <a:cubicBezTo>
                    <a:pt x="2463765" y="2363893"/>
                    <a:pt x="2489987" y="2354018"/>
                    <a:pt x="2511178" y="2336800"/>
                  </a:cubicBezTo>
                  <a:cubicBezTo>
                    <a:pt x="2544633" y="2309618"/>
                    <a:pt x="2572138" y="2275840"/>
                    <a:pt x="2602618" y="2245360"/>
                  </a:cubicBezTo>
                  <a:cubicBezTo>
                    <a:pt x="2641732" y="2206246"/>
                    <a:pt x="2625128" y="2226835"/>
                    <a:pt x="2653418" y="2184400"/>
                  </a:cubicBezTo>
                  <a:cubicBezTo>
                    <a:pt x="2656805" y="2170853"/>
                    <a:pt x="2660549" y="2157391"/>
                    <a:pt x="2663578" y="2143760"/>
                  </a:cubicBezTo>
                  <a:cubicBezTo>
                    <a:pt x="2667324" y="2126903"/>
                    <a:pt x="2668277" y="2109343"/>
                    <a:pt x="2673738" y="2092960"/>
                  </a:cubicBezTo>
                  <a:cubicBezTo>
                    <a:pt x="2688655" y="2048210"/>
                    <a:pt x="2709621" y="2005630"/>
                    <a:pt x="2724538" y="1960880"/>
                  </a:cubicBezTo>
                  <a:cubicBezTo>
                    <a:pt x="2733626" y="1933617"/>
                    <a:pt x="2740256" y="1861971"/>
                    <a:pt x="2744858" y="1838960"/>
                  </a:cubicBezTo>
                  <a:cubicBezTo>
                    <a:pt x="2753719" y="1794654"/>
                    <a:pt x="2765178" y="1750907"/>
                    <a:pt x="2775338" y="1706880"/>
                  </a:cubicBezTo>
                  <a:cubicBezTo>
                    <a:pt x="2771951" y="1608667"/>
                    <a:pt x="2770085" y="1510389"/>
                    <a:pt x="2765178" y="1412240"/>
                  </a:cubicBezTo>
                  <a:cubicBezTo>
                    <a:pt x="2763310" y="1374880"/>
                    <a:pt x="2766019" y="1336233"/>
                    <a:pt x="2755018" y="1300480"/>
                  </a:cubicBezTo>
                  <a:cubicBezTo>
                    <a:pt x="2751427" y="1288809"/>
                    <a:pt x="2734698" y="1286933"/>
                    <a:pt x="2724538" y="1280160"/>
                  </a:cubicBezTo>
                  <a:cubicBezTo>
                    <a:pt x="2714378" y="1259840"/>
                    <a:pt x="2707689" y="1237375"/>
                    <a:pt x="2694058" y="1219200"/>
                  </a:cubicBezTo>
                  <a:cubicBezTo>
                    <a:pt x="2686732" y="1209431"/>
                    <a:pt x="2672959" y="1206697"/>
                    <a:pt x="2663578" y="1198880"/>
                  </a:cubicBezTo>
                  <a:cubicBezTo>
                    <a:pt x="2652540" y="1189682"/>
                    <a:pt x="2641719" y="1179895"/>
                    <a:pt x="2633098" y="1168400"/>
                  </a:cubicBezTo>
                  <a:cubicBezTo>
                    <a:pt x="2621250" y="1152602"/>
                    <a:pt x="2615469" y="1132593"/>
                    <a:pt x="2602618" y="1117600"/>
                  </a:cubicBezTo>
                  <a:cubicBezTo>
                    <a:pt x="2594671" y="1108329"/>
                    <a:pt x="2582074" y="1104377"/>
                    <a:pt x="2572138" y="1097280"/>
                  </a:cubicBezTo>
                  <a:cubicBezTo>
                    <a:pt x="2558359" y="1087438"/>
                    <a:pt x="2543980" y="1078242"/>
                    <a:pt x="2531498" y="1066800"/>
                  </a:cubicBezTo>
                  <a:cubicBezTo>
                    <a:pt x="2503253" y="1040909"/>
                    <a:pt x="2471472" y="1017401"/>
                    <a:pt x="2450218" y="985520"/>
                  </a:cubicBezTo>
                  <a:cubicBezTo>
                    <a:pt x="2420505" y="940951"/>
                    <a:pt x="2437224" y="964809"/>
                    <a:pt x="2399418" y="914400"/>
                  </a:cubicBezTo>
                  <a:cubicBezTo>
                    <a:pt x="2350950" y="768995"/>
                    <a:pt x="2364927" y="834549"/>
                    <a:pt x="2389258" y="558800"/>
                  </a:cubicBezTo>
                  <a:cubicBezTo>
                    <a:pt x="2390861" y="540633"/>
                    <a:pt x="2404215" y="525431"/>
                    <a:pt x="2409578" y="508000"/>
                  </a:cubicBezTo>
                  <a:cubicBezTo>
                    <a:pt x="2417791" y="481308"/>
                    <a:pt x="2418088" y="452027"/>
                    <a:pt x="2429898" y="426720"/>
                  </a:cubicBezTo>
                  <a:cubicBezTo>
                    <a:pt x="2442218" y="400320"/>
                    <a:pt x="2463765" y="379307"/>
                    <a:pt x="2480698" y="355600"/>
                  </a:cubicBezTo>
                  <a:lnTo>
                    <a:pt x="2501018" y="294640"/>
                  </a:lnTo>
                  <a:cubicBezTo>
                    <a:pt x="2504405" y="284480"/>
                    <a:pt x="2509078" y="274662"/>
                    <a:pt x="2511178" y="264160"/>
                  </a:cubicBezTo>
                  <a:lnTo>
                    <a:pt x="2521338" y="213360"/>
                  </a:lnTo>
                  <a:cubicBezTo>
                    <a:pt x="2520407" y="207771"/>
                    <a:pt x="2502136" y="59065"/>
                    <a:pt x="2480698" y="30480"/>
                  </a:cubicBezTo>
                  <a:cubicBezTo>
                    <a:pt x="2471611" y="18363"/>
                    <a:pt x="2454910" y="13130"/>
                    <a:pt x="2440058" y="10160"/>
                  </a:cubicBezTo>
                  <a:cubicBezTo>
                    <a:pt x="2403377" y="2824"/>
                    <a:pt x="2365551" y="3387"/>
                    <a:pt x="2328298" y="0"/>
                  </a:cubicBezTo>
                  <a:cubicBezTo>
                    <a:pt x="2263951" y="3387"/>
                    <a:pt x="2199429" y="4326"/>
                    <a:pt x="2135258" y="10160"/>
                  </a:cubicBezTo>
                  <a:cubicBezTo>
                    <a:pt x="2124592" y="11130"/>
                    <a:pt x="2112351" y="12747"/>
                    <a:pt x="2104778" y="20320"/>
                  </a:cubicBezTo>
                  <a:cubicBezTo>
                    <a:pt x="2080831" y="44267"/>
                    <a:pt x="2062604" y="73421"/>
                    <a:pt x="2043818" y="101600"/>
                  </a:cubicBezTo>
                  <a:cubicBezTo>
                    <a:pt x="2037045" y="111760"/>
                    <a:pt x="2032132" y="123446"/>
                    <a:pt x="2023498" y="132080"/>
                  </a:cubicBezTo>
                  <a:cubicBezTo>
                    <a:pt x="1963040" y="192538"/>
                    <a:pt x="1964446" y="162427"/>
                    <a:pt x="1932058" y="233680"/>
                  </a:cubicBezTo>
                  <a:cubicBezTo>
                    <a:pt x="1923195" y="253179"/>
                    <a:pt x="1924589" y="277505"/>
                    <a:pt x="1911738" y="294640"/>
                  </a:cubicBezTo>
                  <a:cubicBezTo>
                    <a:pt x="1809685" y="430711"/>
                    <a:pt x="1973374" y="205788"/>
                    <a:pt x="1850778" y="406400"/>
                  </a:cubicBezTo>
                  <a:cubicBezTo>
                    <a:pt x="1786442" y="511677"/>
                    <a:pt x="1796459" y="497939"/>
                    <a:pt x="1728858" y="548640"/>
                  </a:cubicBezTo>
                  <a:cubicBezTo>
                    <a:pt x="1725471" y="562187"/>
                    <a:pt x="1723601" y="576205"/>
                    <a:pt x="1718698" y="589280"/>
                  </a:cubicBezTo>
                  <a:cubicBezTo>
                    <a:pt x="1704752" y="626470"/>
                    <a:pt x="1691873" y="638594"/>
                    <a:pt x="1667898" y="670560"/>
                  </a:cubicBezTo>
                  <a:cubicBezTo>
                    <a:pt x="1664511" y="680720"/>
                    <a:pt x="1663051" y="691741"/>
                    <a:pt x="1657738" y="701040"/>
                  </a:cubicBezTo>
                  <a:cubicBezTo>
                    <a:pt x="1637805" y="735922"/>
                    <a:pt x="1603995" y="764943"/>
                    <a:pt x="1576458" y="792480"/>
                  </a:cubicBezTo>
                  <a:cubicBezTo>
                    <a:pt x="1573071" y="806027"/>
                    <a:pt x="1574044" y="821502"/>
                    <a:pt x="1566298" y="833120"/>
                  </a:cubicBezTo>
                  <a:cubicBezTo>
                    <a:pt x="1529632" y="888119"/>
                    <a:pt x="1493860" y="797709"/>
                    <a:pt x="1556138" y="934720"/>
                  </a:cubicBezTo>
                  <a:cubicBezTo>
                    <a:pt x="1567916" y="960632"/>
                    <a:pt x="1597894" y="968450"/>
                    <a:pt x="1617098" y="985520"/>
                  </a:cubicBezTo>
                  <a:cubicBezTo>
                    <a:pt x="1638576" y="1004612"/>
                    <a:pt x="1678058" y="1046480"/>
                    <a:pt x="1678058" y="1046480"/>
                  </a:cubicBezTo>
                  <a:cubicBezTo>
                    <a:pt x="1671285" y="1056640"/>
                    <a:pt x="1667273" y="1069332"/>
                    <a:pt x="1657738" y="1076960"/>
                  </a:cubicBezTo>
                  <a:cubicBezTo>
                    <a:pt x="1649375" y="1083650"/>
                    <a:pt x="1636837" y="1082331"/>
                    <a:pt x="1627258" y="1087120"/>
                  </a:cubicBezTo>
                  <a:cubicBezTo>
                    <a:pt x="1571589" y="1114954"/>
                    <a:pt x="1624429" y="1107440"/>
                    <a:pt x="1556138" y="1107440"/>
                  </a:cubicBezTo>
                  <a:lnTo>
                    <a:pt x="1617098" y="1056640"/>
                  </a:lnTo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50000">
                  <a:schemeClr val="tx1">
                    <a:alpha val="89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3048000" y="685800"/>
              <a:ext cx="1371600" cy="3048000"/>
            </a:xfrm>
            <a:custGeom>
              <a:avLst/>
              <a:gdLst>
                <a:gd name="connsiteX0" fmla="*/ 650240 w 1280160"/>
                <a:gd name="connsiteY0" fmla="*/ 284480 h 1412780"/>
                <a:gd name="connsiteX1" fmla="*/ 650240 w 1280160"/>
                <a:gd name="connsiteY1" fmla="*/ 284480 h 1412780"/>
                <a:gd name="connsiteX2" fmla="*/ 518160 w 1280160"/>
                <a:gd name="connsiteY2" fmla="*/ 396240 h 1412780"/>
                <a:gd name="connsiteX3" fmla="*/ 487680 w 1280160"/>
                <a:gd name="connsiteY3" fmla="*/ 416560 h 1412780"/>
                <a:gd name="connsiteX4" fmla="*/ 467360 w 1280160"/>
                <a:gd name="connsiteY4" fmla="*/ 447040 h 1412780"/>
                <a:gd name="connsiteX5" fmla="*/ 396240 w 1280160"/>
                <a:gd name="connsiteY5" fmla="*/ 538480 h 1412780"/>
                <a:gd name="connsiteX6" fmla="*/ 182880 w 1280160"/>
                <a:gd name="connsiteY6" fmla="*/ 508000 h 1412780"/>
                <a:gd name="connsiteX7" fmla="*/ 121920 w 1280160"/>
                <a:gd name="connsiteY7" fmla="*/ 487680 h 1412780"/>
                <a:gd name="connsiteX8" fmla="*/ 71120 w 1280160"/>
                <a:gd name="connsiteY8" fmla="*/ 518160 h 1412780"/>
                <a:gd name="connsiteX9" fmla="*/ 50800 w 1280160"/>
                <a:gd name="connsiteY9" fmla="*/ 579120 h 1412780"/>
                <a:gd name="connsiteX10" fmla="*/ 20320 w 1280160"/>
                <a:gd name="connsiteY10" fmla="*/ 619760 h 1412780"/>
                <a:gd name="connsiteX11" fmla="*/ 0 w 1280160"/>
                <a:gd name="connsiteY11" fmla="*/ 670560 h 1412780"/>
                <a:gd name="connsiteX12" fmla="*/ 10160 w 1280160"/>
                <a:gd name="connsiteY12" fmla="*/ 701040 h 1412780"/>
                <a:gd name="connsiteX13" fmla="*/ 20320 w 1280160"/>
                <a:gd name="connsiteY13" fmla="*/ 741680 h 1412780"/>
                <a:gd name="connsiteX14" fmla="*/ 40640 w 1280160"/>
                <a:gd name="connsiteY14" fmla="*/ 782320 h 1412780"/>
                <a:gd name="connsiteX15" fmla="*/ 50800 w 1280160"/>
                <a:gd name="connsiteY15" fmla="*/ 1005840 h 1412780"/>
                <a:gd name="connsiteX16" fmla="*/ 60960 w 1280160"/>
                <a:gd name="connsiteY16" fmla="*/ 1056640 h 1412780"/>
                <a:gd name="connsiteX17" fmla="*/ 91440 w 1280160"/>
                <a:gd name="connsiteY17" fmla="*/ 1076960 h 1412780"/>
                <a:gd name="connsiteX18" fmla="*/ 142240 w 1280160"/>
                <a:gd name="connsiteY18" fmla="*/ 1148080 h 1412780"/>
                <a:gd name="connsiteX19" fmla="*/ 203200 w 1280160"/>
                <a:gd name="connsiteY19" fmla="*/ 1249680 h 1412780"/>
                <a:gd name="connsiteX20" fmla="*/ 233680 w 1280160"/>
                <a:gd name="connsiteY20" fmla="*/ 1300480 h 1412780"/>
                <a:gd name="connsiteX21" fmla="*/ 243840 w 1280160"/>
                <a:gd name="connsiteY21" fmla="*/ 1330960 h 1412780"/>
                <a:gd name="connsiteX22" fmla="*/ 314960 w 1280160"/>
                <a:gd name="connsiteY22" fmla="*/ 1361440 h 1412780"/>
                <a:gd name="connsiteX23" fmla="*/ 467360 w 1280160"/>
                <a:gd name="connsiteY23" fmla="*/ 1391920 h 1412780"/>
                <a:gd name="connsiteX24" fmla="*/ 731520 w 1280160"/>
                <a:gd name="connsiteY24" fmla="*/ 1381760 h 1412780"/>
                <a:gd name="connsiteX25" fmla="*/ 822960 w 1280160"/>
                <a:gd name="connsiteY25" fmla="*/ 1371600 h 1412780"/>
                <a:gd name="connsiteX26" fmla="*/ 883920 w 1280160"/>
                <a:gd name="connsiteY26" fmla="*/ 1330960 h 1412780"/>
                <a:gd name="connsiteX27" fmla="*/ 904240 w 1280160"/>
                <a:gd name="connsiteY27" fmla="*/ 1300480 h 1412780"/>
                <a:gd name="connsiteX28" fmla="*/ 934720 w 1280160"/>
                <a:gd name="connsiteY28" fmla="*/ 1259840 h 1412780"/>
                <a:gd name="connsiteX29" fmla="*/ 944880 w 1280160"/>
                <a:gd name="connsiteY29" fmla="*/ 1229360 h 1412780"/>
                <a:gd name="connsiteX30" fmla="*/ 955040 w 1280160"/>
                <a:gd name="connsiteY30" fmla="*/ 1127760 h 1412780"/>
                <a:gd name="connsiteX31" fmla="*/ 965200 w 1280160"/>
                <a:gd name="connsiteY31" fmla="*/ 1087120 h 1412780"/>
                <a:gd name="connsiteX32" fmla="*/ 975360 w 1280160"/>
                <a:gd name="connsiteY32" fmla="*/ 965200 h 1412780"/>
                <a:gd name="connsiteX33" fmla="*/ 1036320 w 1280160"/>
                <a:gd name="connsiteY33" fmla="*/ 944880 h 1412780"/>
                <a:gd name="connsiteX34" fmla="*/ 1076960 w 1280160"/>
                <a:gd name="connsiteY34" fmla="*/ 924560 h 1412780"/>
                <a:gd name="connsiteX35" fmla="*/ 1117600 w 1280160"/>
                <a:gd name="connsiteY35" fmla="*/ 914400 h 1412780"/>
                <a:gd name="connsiteX36" fmla="*/ 1148080 w 1280160"/>
                <a:gd name="connsiteY36" fmla="*/ 904240 h 1412780"/>
                <a:gd name="connsiteX37" fmla="*/ 1168400 w 1280160"/>
                <a:gd name="connsiteY37" fmla="*/ 873760 h 1412780"/>
                <a:gd name="connsiteX38" fmla="*/ 1148080 w 1280160"/>
                <a:gd name="connsiteY38" fmla="*/ 579120 h 1412780"/>
                <a:gd name="connsiteX39" fmla="*/ 1127760 w 1280160"/>
                <a:gd name="connsiteY39" fmla="*/ 508000 h 1412780"/>
                <a:gd name="connsiteX40" fmla="*/ 1107440 w 1280160"/>
                <a:gd name="connsiteY40" fmla="*/ 477520 h 1412780"/>
                <a:gd name="connsiteX41" fmla="*/ 1107440 w 1280160"/>
                <a:gd name="connsiteY41" fmla="*/ 274320 h 1412780"/>
                <a:gd name="connsiteX42" fmla="*/ 1148080 w 1280160"/>
                <a:gd name="connsiteY42" fmla="*/ 213360 h 1412780"/>
                <a:gd name="connsiteX43" fmla="*/ 1198880 w 1280160"/>
                <a:gd name="connsiteY43" fmla="*/ 152400 h 1412780"/>
                <a:gd name="connsiteX44" fmla="*/ 1219200 w 1280160"/>
                <a:gd name="connsiteY44" fmla="*/ 121920 h 1412780"/>
                <a:gd name="connsiteX45" fmla="*/ 1280160 w 1280160"/>
                <a:gd name="connsiteY45" fmla="*/ 71120 h 1412780"/>
                <a:gd name="connsiteX46" fmla="*/ 1249680 w 1280160"/>
                <a:gd name="connsiteY46" fmla="*/ 50800 h 1412780"/>
                <a:gd name="connsiteX47" fmla="*/ 1188720 w 1280160"/>
                <a:gd name="connsiteY47" fmla="*/ 30480 h 1412780"/>
                <a:gd name="connsiteX48" fmla="*/ 1127760 w 1280160"/>
                <a:gd name="connsiteY48" fmla="*/ 0 h 1412780"/>
                <a:gd name="connsiteX49" fmla="*/ 904240 w 1280160"/>
                <a:gd name="connsiteY49" fmla="*/ 10160 h 1412780"/>
                <a:gd name="connsiteX50" fmla="*/ 853440 w 1280160"/>
                <a:gd name="connsiteY50" fmla="*/ 30480 h 1412780"/>
                <a:gd name="connsiteX51" fmla="*/ 782320 w 1280160"/>
                <a:gd name="connsiteY51" fmla="*/ 50800 h 1412780"/>
                <a:gd name="connsiteX52" fmla="*/ 721360 w 1280160"/>
                <a:gd name="connsiteY52" fmla="*/ 101600 h 1412780"/>
                <a:gd name="connsiteX53" fmla="*/ 701040 w 1280160"/>
                <a:gd name="connsiteY53" fmla="*/ 132080 h 1412780"/>
                <a:gd name="connsiteX54" fmla="*/ 670560 w 1280160"/>
                <a:gd name="connsiteY54" fmla="*/ 162560 h 1412780"/>
                <a:gd name="connsiteX55" fmla="*/ 650240 w 1280160"/>
                <a:gd name="connsiteY55" fmla="*/ 193040 h 1412780"/>
                <a:gd name="connsiteX56" fmla="*/ 619760 w 1280160"/>
                <a:gd name="connsiteY56" fmla="*/ 213360 h 1412780"/>
                <a:gd name="connsiteX57" fmla="*/ 589280 w 1280160"/>
                <a:gd name="connsiteY57" fmla="*/ 254000 h 1412780"/>
                <a:gd name="connsiteX58" fmla="*/ 558800 w 1280160"/>
                <a:gd name="connsiteY58" fmla="*/ 274320 h 1412780"/>
                <a:gd name="connsiteX59" fmla="*/ 558800 w 1280160"/>
                <a:gd name="connsiteY59" fmla="*/ 284480 h 1412780"/>
                <a:gd name="connsiteX60" fmla="*/ 609600 w 1280160"/>
                <a:gd name="connsiteY60" fmla="*/ 314960 h 141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280160" h="1412780">
                  <a:moveTo>
                    <a:pt x="650240" y="284480"/>
                  </a:moveTo>
                  <a:lnTo>
                    <a:pt x="650240" y="284480"/>
                  </a:lnTo>
                  <a:cubicBezTo>
                    <a:pt x="606213" y="321733"/>
                    <a:pt x="562921" y="359872"/>
                    <a:pt x="518160" y="396240"/>
                  </a:cubicBezTo>
                  <a:cubicBezTo>
                    <a:pt x="508683" y="403940"/>
                    <a:pt x="496314" y="407926"/>
                    <a:pt x="487680" y="416560"/>
                  </a:cubicBezTo>
                  <a:cubicBezTo>
                    <a:pt x="479046" y="425194"/>
                    <a:pt x="474686" y="437271"/>
                    <a:pt x="467360" y="447040"/>
                  </a:cubicBezTo>
                  <a:cubicBezTo>
                    <a:pt x="444192" y="477931"/>
                    <a:pt x="396240" y="538480"/>
                    <a:pt x="396240" y="538480"/>
                  </a:cubicBezTo>
                  <a:cubicBezTo>
                    <a:pt x="250359" y="528060"/>
                    <a:pt x="288838" y="540602"/>
                    <a:pt x="182880" y="508000"/>
                  </a:cubicBezTo>
                  <a:cubicBezTo>
                    <a:pt x="162408" y="501701"/>
                    <a:pt x="121920" y="487680"/>
                    <a:pt x="121920" y="487680"/>
                  </a:cubicBezTo>
                  <a:cubicBezTo>
                    <a:pt x="104987" y="497840"/>
                    <a:pt x="83244" y="502572"/>
                    <a:pt x="71120" y="518160"/>
                  </a:cubicBezTo>
                  <a:cubicBezTo>
                    <a:pt x="57970" y="535067"/>
                    <a:pt x="60379" y="559962"/>
                    <a:pt x="50800" y="579120"/>
                  </a:cubicBezTo>
                  <a:cubicBezTo>
                    <a:pt x="43227" y="594266"/>
                    <a:pt x="28544" y="604958"/>
                    <a:pt x="20320" y="619760"/>
                  </a:cubicBezTo>
                  <a:cubicBezTo>
                    <a:pt x="11463" y="635703"/>
                    <a:pt x="6773" y="653627"/>
                    <a:pt x="0" y="670560"/>
                  </a:cubicBezTo>
                  <a:cubicBezTo>
                    <a:pt x="3387" y="680720"/>
                    <a:pt x="7218" y="690742"/>
                    <a:pt x="10160" y="701040"/>
                  </a:cubicBezTo>
                  <a:cubicBezTo>
                    <a:pt x="13996" y="714466"/>
                    <a:pt x="15417" y="728605"/>
                    <a:pt x="20320" y="741680"/>
                  </a:cubicBezTo>
                  <a:cubicBezTo>
                    <a:pt x="25638" y="755861"/>
                    <a:pt x="33867" y="768773"/>
                    <a:pt x="40640" y="782320"/>
                  </a:cubicBezTo>
                  <a:cubicBezTo>
                    <a:pt x="44027" y="856827"/>
                    <a:pt x="45290" y="931460"/>
                    <a:pt x="50800" y="1005840"/>
                  </a:cubicBezTo>
                  <a:cubicBezTo>
                    <a:pt x="52076" y="1023061"/>
                    <a:pt x="52392" y="1041647"/>
                    <a:pt x="60960" y="1056640"/>
                  </a:cubicBezTo>
                  <a:cubicBezTo>
                    <a:pt x="67018" y="1067242"/>
                    <a:pt x="82806" y="1068326"/>
                    <a:pt x="91440" y="1076960"/>
                  </a:cubicBezTo>
                  <a:cubicBezTo>
                    <a:pt x="94442" y="1079962"/>
                    <a:pt x="137625" y="1137696"/>
                    <a:pt x="142240" y="1148080"/>
                  </a:cubicBezTo>
                  <a:cubicBezTo>
                    <a:pt x="207615" y="1295173"/>
                    <a:pt x="112535" y="1133111"/>
                    <a:pt x="203200" y="1249680"/>
                  </a:cubicBezTo>
                  <a:cubicBezTo>
                    <a:pt x="215324" y="1265268"/>
                    <a:pt x="224849" y="1282817"/>
                    <a:pt x="233680" y="1300480"/>
                  </a:cubicBezTo>
                  <a:cubicBezTo>
                    <a:pt x="238469" y="1310059"/>
                    <a:pt x="236267" y="1323387"/>
                    <a:pt x="243840" y="1330960"/>
                  </a:cubicBezTo>
                  <a:cubicBezTo>
                    <a:pt x="252492" y="1339612"/>
                    <a:pt x="299504" y="1358128"/>
                    <a:pt x="314960" y="1361440"/>
                  </a:cubicBezTo>
                  <a:cubicBezTo>
                    <a:pt x="554548" y="1412780"/>
                    <a:pt x="347912" y="1362058"/>
                    <a:pt x="467360" y="1391920"/>
                  </a:cubicBezTo>
                  <a:lnTo>
                    <a:pt x="731520" y="1381760"/>
                  </a:lnTo>
                  <a:cubicBezTo>
                    <a:pt x="762138" y="1380010"/>
                    <a:pt x="793866" y="1381298"/>
                    <a:pt x="822960" y="1371600"/>
                  </a:cubicBezTo>
                  <a:cubicBezTo>
                    <a:pt x="846128" y="1363877"/>
                    <a:pt x="883920" y="1330960"/>
                    <a:pt x="883920" y="1330960"/>
                  </a:cubicBezTo>
                  <a:cubicBezTo>
                    <a:pt x="890693" y="1320800"/>
                    <a:pt x="897143" y="1310416"/>
                    <a:pt x="904240" y="1300480"/>
                  </a:cubicBezTo>
                  <a:cubicBezTo>
                    <a:pt x="914082" y="1286701"/>
                    <a:pt x="926319" y="1274542"/>
                    <a:pt x="934720" y="1259840"/>
                  </a:cubicBezTo>
                  <a:cubicBezTo>
                    <a:pt x="940033" y="1250541"/>
                    <a:pt x="941493" y="1239520"/>
                    <a:pt x="944880" y="1229360"/>
                  </a:cubicBezTo>
                  <a:cubicBezTo>
                    <a:pt x="948267" y="1195493"/>
                    <a:pt x="950227" y="1161454"/>
                    <a:pt x="955040" y="1127760"/>
                  </a:cubicBezTo>
                  <a:cubicBezTo>
                    <a:pt x="957015" y="1113937"/>
                    <a:pt x="963468" y="1100976"/>
                    <a:pt x="965200" y="1087120"/>
                  </a:cubicBezTo>
                  <a:cubicBezTo>
                    <a:pt x="970258" y="1046654"/>
                    <a:pt x="957122" y="1001676"/>
                    <a:pt x="975360" y="965200"/>
                  </a:cubicBezTo>
                  <a:cubicBezTo>
                    <a:pt x="984939" y="946042"/>
                    <a:pt x="1017162" y="954459"/>
                    <a:pt x="1036320" y="944880"/>
                  </a:cubicBezTo>
                  <a:cubicBezTo>
                    <a:pt x="1049867" y="938107"/>
                    <a:pt x="1062779" y="929878"/>
                    <a:pt x="1076960" y="924560"/>
                  </a:cubicBezTo>
                  <a:cubicBezTo>
                    <a:pt x="1090035" y="919657"/>
                    <a:pt x="1104174" y="918236"/>
                    <a:pt x="1117600" y="914400"/>
                  </a:cubicBezTo>
                  <a:cubicBezTo>
                    <a:pt x="1127898" y="911458"/>
                    <a:pt x="1137920" y="907627"/>
                    <a:pt x="1148080" y="904240"/>
                  </a:cubicBezTo>
                  <a:cubicBezTo>
                    <a:pt x="1154853" y="894080"/>
                    <a:pt x="1167948" y="885962"/>
                    <a:pt x="1168400" y="873760"/>
                  </a:cubicBezTo>
                  <a:cubicBezTo>
                    <a:pt x="1171450" y="791403"/>
                    <a:pt x="1171237" y="671749"/>
                    <a:pt x="1148080" y="579120"/>
                  </a:cubicBezTo>
                  <a:cubicBezTo>
                    <a:pt x="1142100" y="555201"/>
                    <a:pt x="1136917" y="530892"/>
                    <a:pt x="1127760" y="508000"/>
                  </a:cubicBezTo>
                  <a:cubicBezTo>
                    <a:pt x="1123225" y="496663"/>
                    <a:pt x="1114213" y="487680"/>
                    <a:pt x="1107440" y="477520"/>
                  </a:cubicBezTo>
                  <a:cubicBezTo>
                    <a:pt x="1096578" y="401483"/>
                    <a:pt x="1085224" y="358741"/>
                    <a:pt x="1107440" y="274320"/>
                  </a:cubicBezTo>
                  <a:cubicBezTo>
                    <a:pt x="1113655" y="250702"/>
                    <a:pt x="1135515" y="234301"/>
                    <a:pt x="1148080" y="213360"/>
                  </a:cubicBezTo>
                  <a:cubicBezTo>
                    <a:pt x="1182454" y="156069"/>
                    <a:pt x="1148870" y="185740"/>
                    <a:pt x="1198880" y="152400"/>
                  </a:cubicBezTo>
                  <a:cubicBezTo>
                    <a:pt x="1205653" y="142240"/>
                    <a:pt x="1211383" y="131301"/>
                    <a:pt x="1219200" y="121920"/>
                  </a:cubicBezTo>
                  <a:cubicBezTo>
                    <a:pt x="1243646" y="92584"/>
                    <a:pt x="1250190" y="91100"/>
                    <a:pt x="1280160" y="71120"/>
                  </a:cubicBezTo>
                  <a:cubicBezTo>
                    <a:pt x="1270000" y="64347"/>
                    <a:pt x="1260838" y="55759"/>
                    <a:pt x="1249680" y="50800"/>
                  </a:cubicBezTo>
                  <a:cubicBezTo>
                    <a:pt x="1230107" y="42101"/>
                    <a:pt x="1206542" y="42361"/>
                    <a:pt x="1188720" y="30480"/>
                  </a:cubicBezTo>
                  <a:cubicBezTo>
                    <a:pt x="1149329" y="4219"/>
                    <a:pt x="1169824" y="14021"/>
                    <a:pt x="1127760" y="0"/>
                  </a:cubicBezTo>
                  <a:cubicBezTo>
                    <a:pt x="1053253" y="3387"/>
                    <a:pt x="978367" y="1924"/>
                    <a:pt x="904240" y="10160"/>
                  </a:cubicBezTo>
                  <a:cubicBezTo>
                    <a:pt x="886114" y="12174"/>
                    <a:pt x="870517" y="24076"/>
                    <a:pt x="853440" y="30480"/>
                  </a:cubicBezTo>
                  <a:cubicBezTo>
                    <a:pt x="824289" y="41412"/>
                    <a:pt x="814345" y="42794"/>
                    <a:pt x="782320" y="50800"/>
                  </a:cubicBezTo>
                  <a:cubicBezTo>
                    <a:pt x="752350" y="70780"/>
                    <a:pt x="745806" y="72264"/>
                    <a:pt x="721360" y="101600"/>
                  </a:cubicBezTo>
                  <a:cubicBezTo>
                    <a:pt x="713543" y="110981"/>
                    <a:pt x="708857" y="122699"/>
                    <a:pt x="701040" y="132080"/>
                  </a:cubicBezTo>
                  <a:cubicBezTo>
                    <a:pt x="691842" y="143118"/>
                    <a:pt x="679758" y="151522"/>
                    <a:pt x="670560" y="162560"/>
                  </a:cubicBezTo>
                  <a:cubicBezTo>
                    <a:pt x="662743" y="171941"/>
                    <a:pt x="658874" y="184406"/>
                    <a:pt x="650240" y="193040"/>
                  </a:cubicBezTo>
                  <a:cubicBezTo>
                    <a:pt x="641606" y="201674"/>
                    <a:pt x="628394" y="204726"/>
                    <a:pt x="619760" y="213360"/>
                  </a:cubicBezTo>
                  <a:cubicBezTo>
                    <a:pt x="607786" y="225334"/>
                    <a:pt x="601254" y="242026"/>
                    <a:pt x="589280" y="254000"/>
                  </a:cubicBezTo>
                  <a:cubicBezTo>
                    <a:pt x="580646" y="262634"/>
                    <a:pt x="567434" y="265686"/>
                    <a:pt x="558800" y="274320"/>
                  </a:cubicBezTo>
                  <a:lnTo>
                    <a:pt x="558800" y="284480"/>
                  </a:lnTo>
                  <a:lnTo>
                    <a:pt x="609600" y="314960"/>
                  </a:lnTo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50000">
                  <a:schemeClr val="tx1">
                    <a:alpha val="89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209528" y="1319915"/>
            <a:ext cx="4405314" cy="4305410"/>
            <a:chOff x="2209528" y="1319915"/>
            <a:chExt cx="4405314" cy="4305410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8897" y="1319915"/>
              <a:ext cx="4235945" cy="4305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84" name="Group 83"/>
            <p:cNvGrpSpPr/>
            <p:nvPr/>
          </p:nvGrpSpPr>
          <p:grpSpPr>
            <a:xfrm>
              <a:off x="2209528" y="1497854"/>
              <a:ext cx="4284230" cy="3975667"/>
              <a:chOff x="2273923" y="1510733"/>
              <a:chExt cx="4087516" cy="3793121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3840480" y="1781934"/>
                <a:ext cx="1143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smtClean="0">
                    <a:solidFill>
                      <a:srgbClr val="003300"/>
                    </a:solidFill>
                    <a:latin typeface="Arial"/>
                  </a:rPr>
                  <a:t>Breeding markers</a:t>
                </a:r>
                <a:endParaRPr lang="en-US" sz="1600" dirty="0">
                  <a:solidFill>
                    <a:srgbClr val="003300"/>
                  </a:solidFill>
                  <a:latin typeface="Arial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 rot="18900000">
                <a:off x="2946606" y="1608536"/>
                <a:ext cx="12787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smtClean="0">
                    <a:solidFill>
                      <a:srgbClr val="003300"/>
                    </a:solidFill>
                    <a:latin typeface="Arial"/>
                  </a:rPr>
                  <a:t>DNA testing services</a:t>
                </a:r>
                <a:endParaRPr lang="en-US" sz="1600" dirty="0">
                  <a:solidFill>
                    <a:srgbClr val="003300"/>
                  </a:solidFill>
                  <a:latin typeface="Arial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 rot="18900000">
                <a:off x="2273923" y="1510733"/>
                <a:ext cx="1066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smtClean="0">
                    <a:solidFill>
                      <a:srgbClr val="003300"/>
                    </a:solidFill>
                    <a:latin typeface="Arial"/>
                  </a:rPr>
                  <a:t>QTL priorities</a:t>
                </a:r>
                <a:endParaRPr lang="en-US" sz="1600" dirty="0">
                  <a:solidFill>
                    <a:srgbClr val="003300"/>
                  </a:solidFill>
                  <a:latin typeface="Arial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 rot="18900000">
                <a:off x="5218439" y="3595074"/>
                <a:ext cx="1143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smtClean="0">
                    <a:solidFill>
                      <a:srgbClr val="003300"/>
                    </a:solidFill>
                    <a:latin typeface="Arial"/>
                  </a:rPr>
                  <a:t>Crossing schemes</a:t>
                </a:r>
                <a:endParaRPr lang="en-US" sz="1600" dirty="0">
                  <a:solidFill>
                    <a:srgbClr val="003300"/>
                  </a:solidFill>
                  <a:latin typeface="Arial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 rot="18900000">
                <a:off x="5183966" y="4626200"/>
                <a:ext cx="1143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smtClean="0">
                    <a:solidFill>
                      <a:srgbClr val="003300"/>
                    </a:solidFill>
                    <a:latin typeface="Arial"/>
                  </a:rPr>
                  <a:t>Trial MASS</a:t>
                </a:r>
                <a:endParaRPr lang="en-US" sz="1600" dirty="0">
                  <a:solidFill>
                    <a:srgbClr val="003300"/>
                  </a:solidFill>
                  <a:latin typeface="Arial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3916680" y="2691825"/>
                <a:ext cx="1143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smtClean="0">
                    <a:solidFill>
                      <a:srgbClr val="003300"/>
                    </a:solidFill>
                    <a:latin typeface="Arial"/>
                  </a:rPr>
                  <a:t>Simple validation</a:t>
                </a:r>
                <a:endParaRPr lang="en-US" sz="1600" dirty="0">
                  <a:solidFill>
                    <a:srgbClr val="003300"/>
                  </a:solidFill>
                  <a:latin typeface="Arial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962400" y="3552178"/>
                <a:ext cx="1524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smtClean="0">
                    <a:solidFill>
                      <a:srgbClr val="003300"/>
                    </a:solidFill>
                    <a:latin typeface="Arial"/>
                  </a:rPr>
                  <a:t>Allele effects</a:t>
                </a:r>
                <a:br>
                  <a:rPr lang="en-US" sz="1600" dirty="0" smtClean="0">
                    <a:solidFill>
                      <a:srgbClr val="003300"/>
                    </a:solidFill>
                    <a:latin typeface="Arial"/>
                  </a:rPr>
                </a:br>
                <a:r>
                  <a:rPr lang="en-US" sz="1600" dirty="0" smtClean="0">
                    <a:solidFill>
                      <a:srgbClr val="003300"/>
                    </a:solidFill>
                    <a:latin typeface="Arial"/>
                  </a:rPr>
                  <a:t>&amp; distributions</a:t>
                </a:r>
                <a:endParaRPr lang="en-US" sz="1600" dirty="0">
                  <a:solidFill>
                    <a:srgbClr val="003300"/>
                  </a:solidFill>
                  <a:latin typeface="Arial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 rot="18900000">
                <a:off x="4216986" y="4472857"/>
                <a:ext cx="1143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smtClean="0">
                    <a:solidFill>
                      <a:srgbClr val="003300"/>
                    </a:solidFill>
                    <a:latin typeface="Arial"/>
                  </a:rPr>
                  <a:t>Seedling selection schemes</a:t>
                </a:r>
                <a:endParaRPr lang="en-US" sz="1600" dirty="0">
                  <a:solidFill>
                    <a:srgbClr val="003300"/>
                  </a:solidFill>
                  <a:latin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4001" t="19123" r="62"/>
          <a:stretch>
            <a:fillRect/>
          </a:stretch>
        </p:blipFill>
        <p:spPr bwMode="auto">
          <a:xfrm>
            <a:off x="0" y="5909318"/>
            <a:ext cx="91440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5909316"/>
            <a:ext cx="9144000" cy="685800"/>
          </a:xfrm>
          <a:prstGeom prst="rect">
            <a:avLst/>
          </a:prstGeom>
          <a:gradFill>
            <a:gsLst>
              <a:gs pos="0">
                <a:srgbClr val="DEE8BC"/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600" b="1" dirty="0" smtClean="0">
                <a:solidFill>
                  <a:srgbClr val="570000"/>
                </a:solidFill>
              </a:rPr>
              <a:t>Application of Genomics Knowledge</a:t>
            </a:r>
            <a:endParaRPr lang="en-US" sz="3600" b="1" dirty="0">
              <a:solidFill>
                <a:srgbClr val="57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4478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effectLst>
                  <a:glow rad="228600">
                    <a:srgbClr val="00B0F0">
                      <a:alpha val="40000"/>
                    </a:srgbClr>
                  </a:glow>
                </a:effectLst>
              </a:rPr>
              <a:t>Known QTLs</a:t>
            </a:r>
            <a:endParaRPr lang="en-US" dirty="0">
              <a:effectLst>
                <a:glow rad="228600">
                  <a:srgbClr val="00B0F0">
                    <a:alpha val="40000"/>
                  </a:srgbClr>
                </a:glo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05600" y="41148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glow rad="228600">
                    <a:srgbClr val="00FF00"/>
                  </a:glow>
                </a:effectLst>
              </a:rPr>
              <a:t>Application in breeding</a:t>
            </a:r>
            <a:endParaRPr lang="en-US" dirty="0">
              <a:effectLst>
                <a:glow rad="228600">
                  <a:srgbClr val="00FF00"/>
                </a:glow>
              </a:effectLst>
            </a:endParaRPr>
          </a:p>
        </p:txBody>
      </p:sp>
      <p:grpSp>
        <p:nvGrpSpPr>
          <p:cNvPr id="4" name="Group 84"/>
          <p:cNvGrpSpPr/>
          <p:nvPr/>
        </p:nvGrpSpPr>
        <p:grpSpPr>
          <a:xfrm>
            <a:off x="2209528" y="1319915"/>
            <a:ext cx="4405314" cy="4305410"/>
            <a:chOff x="2209528" y="1319915"/>
            <a:chExt cx="4405314" cy="4305410"/>
          </a:xfrm>
        </p:grpSpPr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78897" y="1319915"/>
              <a:ext cx="4235945" cy="4305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5" name="Group 83"/>
            <p:cNvGrpSpPr/>
            <p:nvPr/>
          </p:nvGrpSpPr>
          <p:grpSpPr>
            <a:xfrm>
              <a:off x="2209528" y="1497854"/>
              <a:ext cx="4284230" cy="3975667"/>
              <a:chOff x="2273923" y="1510733"/>
              <a:chExt cx="4087516" cy="3793121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3840480" y="1781934"/>
                <a:ext cx="1143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smtClean="0">
                    <a:solidFill>
                      <a:srgbClr val="003300"/>
                    </a:solidFill>
                    <a:latin typeface="Arial"/>
                  </a:rPr>
                  <a:t>Breeding markers</a:t>
                </a:r>
                <a:endParaRPr lang="en-US" sz="1600" dirty="0">
                  <a:solidFill>
                    <a:srgbClr val="003300"/>
                  </a:solidFill>
                  <a:latin typeface="Arial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 rot="18900000">
                <a:off x="2946606" y="1608536"/>
                <a:ext cx="12787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smtClean="0">
                    <a:solidFill>
                      <a:srgbClr val="003300"/>
                    </a:solidFill>
                    <a:latin typeface="Arial"/>
                  </a:rPr>
                  <a:t>DNA testing services</a:t>
                </a:r>
                <a:endParaRPr lang="en-US" sz="1600" dirty="0">
                  <a:solidFill>
                    <a:srgbClr val="003300"/>
                  </a:solidFill>
                  <a:latin typeface="Arial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 rot="18900000">
                <a:off x="2273923" y="1510733"/>
                <a:ext cx="1066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smtClean="0">
                    <a:solidFill>
                      <a:srgbClr val="003300"/>
                    </a:solidFill>
                    <a:latin typeface="Arial"/>
                  </a:rPr>
                  <a:t>QTL priorities</a:t>
                </a:r>
                <a:endParaRPr lang="en-US" sz="1600" dirty="0">
                  <a:solidFill>
                    <a:srgbClr val="003300"/>
                  </a:solidFill>
                  <a:latin typeface="Arial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 rot="18900000">
                <a:off x="5218439" y="3595074"/>
                <a:ext cx="1143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smtClean="0">
                    <a:solidFill>
                      <a:srgbClr val="003300"/>
                    </a:solidFill>
                    <a:latin typeface="Arial"/>
                  </a:rPr>
                  <a:t>Crossing schemes</a:t>
                </a:r>
                <a:endParaRPr lang="en-US" sz="1600" dirty="0">
                  <a:solidFill>
                    <a:srgbClr val="003300"/>
                  </a:solidFill>
                  <a:latin typeface="Arial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 rot="18900000">
                <a:off x="5183966" y="4626200"/>
                <a:ext cx="1143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smtClean="0">
                    <a:solidFill>
                      <a:srgbClr val="003300"/>
                    </a:solidFill>
                    <a:latin typeface="Arial"/>
                  </a:rPr>
                  <a:t>Trial MASS</a:t>
                </a:r>
                <a:endParaRPr lang="en-US" sz="1600" dirty="0">
                  <a:solidFill>
                    <a:srgbClr val="003300"/>
                  </a:solidFill>
                  <a:latin typeface="Arial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3916680" y="2691825"/>
                <a:ext cx="1143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smtClean="0">
                    <a:solidFill>
                      <a:srgbClr val="003300"/>
                    </a:solidFill>
                    <a:latin typeface="Arial"/>
                  </a:rPr>
                  <a:t>Simple validation</a:t>
                </a:r>
                <a:endParaRPr lang="en-US" sz="1600" dirty="0">
                  <a:solidFill>
                    <a:srgbClr val="003300"/>
                  </a:solidFill>
                  <a:latin typeface="Arial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962400" y="3552178"/>
                <a:ext cx="1524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smtClean="0">
                    <a:solidFill>
                      <a:srgbClr val="003300"/>
                    </a:solidFill>
                    <a:latin typeface="Arial"/>
                  </a:rPr>
                  <a:t>Allele effects</a:t>
                </a:r>
                <a:br>
                  <a:rPr lang="en-US" sz="1600" dirty="0" smtClean="0">
                    <a:solidFill>
                      <a:srgbClr val="003300"/>
                    </a:solidFill>
                    <a:latin typeface="Arial"/>
                  </a:rPr>
                </a:br>
                <a:r>
                  <a:rPr lang="en-US" sz="1600" dirty="0" smtClean="0">
                    <a:solidFill>
                      <a:srgbClr val="003300"/>
                    </a:solidFill>
                    <a:latin typeface="Arial"/>
                  </a:rPr>
                  <a:t>&amp; distributions</a:t>
                </a:r>
                <a:endParaRPr lang="en-US" sz="1600" dirty="0">
                  <a:solidFill>
                    <a:srgbClr val="003300"/>
                  </a:solidFill>
                  <a:latin typeface="Arial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 rot="18900000">
                <a:off x="4216986" y="4472857"/>
                <a:ext cx="1143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dirty="0" smtClean="0">
                    <a:solidFill>
                      <a:srgbClr val="003300"/>
                    </a:solidFill>
                    <a:latin typeface="Arial"/>
                  </a:rPr>
                  <a:t>Seedling selection schemes</a:t>
                </a:r>
                <a:endParaRPr lang="en-US" sz="1600" dirty="0">
                  <a:solidFill>
                    <a:srgbClr val="003300"/>
                  </a:solidFill>
                  <a:latin typeface="Arial"/>
                </a:endParaRPr>
              </a:p>
            </p:txBody>
          </p:sp>
        </p:grpSp>
      </p:grpSp>
      <p:grpSp>
        <p:nvGrpSpPr>
          <p:cNvPr id="7" name="Group 33"/>
          <p:cNvGrpSpPr/>
          <p:nvPr/>
        </p:nvGrpSpPr>
        <p:grpSpPr>
          <a:xfrm>
            <a:off x="3124200" y="2957158"/>
            <a:ext cx="2693141" cy="2084347"/>
            <a:chOff x="2896606" y="3169061"/>
            <a:chExt cx="1907102" cy="1475996"/>
          </a:xfrm>
        </p:grpSpPr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52042" y="3772986"/>
              <a:ext cx="762000" cy="625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1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889037">
              <a:off x="3374488" y="4142934"/>
              <a:ext cx="501978" cy="502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39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67881" y="3287347"/>
              <a:ext cx="527710" cy="54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3929546">
              <a:off x="3018241" y="3421248"/>
              <a:ext cx="556250" cy="44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20364" y="3880907"/>
              <a:ext cx="456127" cy="391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18695068">
              <a:off x="3371875" y="3169061"/>
              <a:ext cx="725758" cy="725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50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6606" y="3719026"/>
              <a:ext cx="441382" cy="370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27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53520" y="3287348"/>
              <a:ext cx="450188" cy="411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2391</TotalTime>
  <Words>870</Words>
  <Application>Microsoft Office PowerPoint</Application>
  <PresentationFormat>On-screen Show (4:3)</PresentationFormat>
  <Paragraphs>298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Default Design</vt:lpstr>
      <vt:lpstr>1_Default Design</vt:lpstr>
      <vt:lpstr>2_Theme2</vt:lpstr>
      <vt:lpstr>2_Default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UC Kearney Ag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cpeace</dc:creator>
  <cp:lastModifiedBy>Cameron Peace</cp:lastModifiedBy>
  <cp:revision>122</cp:revision>
  <dcterms:created xsi:type="dcterms:W3CDTF">2009-12-24T00:17:19Z</dcterms:created>
  <dcterms:modified xsi:type="dcterms:W3CDTF">2013-02-03T21:32:18Z</dcterms:modified>
</cp:coreProperties>
</file>